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91" r:id="rId1"/>
  </p:sldMasterIdLst>
  <p:notesMasterIdLst>
    <p:notesMasterId r:id="rId19"/>
  </p:notesMasterIdLst>
  <p:handoutMasterIdLst>
    <p:handoutMasterId r:id="rId20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1" r:id="rId11"/>
    <p:sldId id="272" r:id="rId12"/>
    <p:sldId id="273" r:id="rId13"/>
    <p:sldId id="274" r:id="rId14"/>
    <p:sldId id="276" r:id="rId15"/>
    <p:sldId id="277" r:id="rId16"/>
    <p:sldId id="278" r:id="rId17"/>
    <p:sldId id="279" r:id="rId18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>
      <a:defRPr lang="de-DE"/>
    </a:defPPr>
    <a:lvl1pPr marL="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8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803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8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94712" autoAdjust="0"/>
  </p:normalViewPr>
  <p:slideViewPr>
    <p:cSldViewPr snapToGrid="0">
      <p:cViewPr>
        <p:scale>
          <a:sx n="80" d="100"/>
          <a:sy n="80" d="100"/>
        </p:scale>
        <p:origin x="1728" y="708"/>
      </p:cViewPr>
      <p:guideLst/>
    </p:cSldViewPr>
  </p:slideViewPr>
  <p:outlineViewPr>
    <p:cViewPr>
      <p:scale>
        <a:sx n="33" d="100"/>
        <a:sy n="33" d="100"/>
      </p:scale>
      <p:origin x="0" y="-195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3BB8E99-3D0F-E381-0FAA-3A3CBC1902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46230FE-B5E0-3F0A-3A29-6264FBAAED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BA3FA-4FA8-4F88-9DA1-83F1688AF823}" type="datetimeFigureOut">
              <a:rPr lang="en-GB" smtClean="0"/>
              <a:t>26/09/2022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018F033-47EE-2619-5A53-9553C3348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FEF8B48-73DC-18F1-623D-1A63100240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AC256-CF32-4ABF-A9B3-CA5D7346547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752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5A3FE-5D48-4F98-A49C-B8962EC8E598}" type="datetimeFigureOut">
              <a:rPr lang="en-GB" smtClean="0"/>
              <a:t>26/09/2022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53088-E774-465C-BEAE-1A57799774D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659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Für den </a:t>
            </a:r>
            <a:r>
              <a:rPr lang="en-GB" dirty="0" err="1"/>
              <a:t>Unterrichtsbeginn</a:t>
            </a:r>
            <a:r>
              <a:rPr lang="en-GB" dirty="0"/>
              <a:t> </a:t>
            </a:r>
            <a:r>
              <a:rPr lang="en-GB" dirty="0" err="1"/>
              <a:t>nochmal</a:t>
            </a:r>
            <a:r>
              <a:rPr lang="en-GB" dirty="0"/>
              <a:t> </a:t>
            </a:r>
            <a:r>
              <a:rPr lang="en-GB" dirty="0" err="1"/>
              <a:t>kurz</a:t>
            </a:r>
            <a:r>
              <a:rPr lang="en-GB" dirty="0"/>
              <a:t> </a:t>
            </a:r>
            <a:r>
              <a:rPr lang="en-GB" dirty="0" err="1"/>
              <a:t>vorher</a:t>
            </a:r>
            <a:r>
              <a:rPr lang="en-GB" dirty="0"/>
              <a:t> </a:t>
            </a:r>
            <a:r>
              <a:rPr lang="en-GB" dirty="0" err="1"/>
              <a:t>schauen</a:t>
            </a:r>
            <a:r>
              <a:rPr lang="en-GB" dirty="0"/>
              <a:t> | </a:t>
            </a:r>
            <a:r>
              <a:rPr lang="en-GB" dirty="0" err="1"/>
              <a:t>bisher</a:t>
            </a:r>
            <a:r>
              <a:rPr lang="en-GB" dirty="0"/>
              <a:t> </a:t>
            </a:r>
            <a:r>
              <a:rPr lang="en-GB" dirty="0" err="1"/>
              <a:t>keine</a:t>
            </a:r>
            <a:r>
              <a:rPr lang="en-GB" dirty="0"/>
              <a:t> </a:t>
            </a:r>
            <a:r>
              <a:rPr lang="en-GB" dirty="0" err="1"/>
              <a:t>Angabe</a:t>
            </a:r>
            <a:r>
              <a:rPr lang="en-GB" dirty="0"/>
              <a:t> online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LSK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seit</a:t>
            </a:r>
            <a:r>
              <a:rPr lang="en-GB" dirty="0"/>
              <a:t> </a:t>
            </a:r>
            <a:r>
              <a:rPr lang="en-GB" dirty="0" err="1"/>
              <a:t>diesem</a:t>
            </a:r>
            <a:r>
              <a:rPr lang="en-GB" dirty="0"/>
              <a:t> Sem </a:t>
            </a:r>
            <a:r>
              <a:rPr lang="en-GB" dirty="0" err="1"/>
              <a:t>auch</a:t>
            </a:r>
            <a:r>
              <a:rPr lang="en-GB" dirty="0"/>
              <a:t> auf OPAL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53088-E774-465C-BEAE-1A57799774D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998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_T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7493" y="1025524"/>
            <a:ext cx="12192000" cy="5832476"/>
          </a:xfrm>
          <a:prstGeom prst="rect">
            <a:avLst/>
          </a:prstGeom>
          <a:gradFill>
            <a:gsLst>
              <a:gs pos="14000">
                <a:schemeClr val="tx2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4058" y="1196976"/>
            <a:ext cx="10438871" cy="1334525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>
                    <a:alpha val="80000"/>
                  </a:schemeClr>
                </a:solidFill>
              </a:defRPr>
            </a:lvl1pPr>
            <a:lvl2pPr marL="45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Fakultät Umweltwissenschaften Fachrichtung Hydrowissenschaften</a:t>
            </a:r>
          </a:p>
          <a:p>
            <a:endParaRPr lang="de-DE" dirty="0"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0"/>
          </p:nvPr>
        </p:nvSpPr>
        <p:spPr>
          <a:xfrm>
            <a:off x="893399" y="1615144"/>
            <a:ext cx="10438873" cy="828676"/>
          </a:xfrm>
          <a:ln>
            <a:noFill/>
          </a:ln>
        </p:spPr>
        <p:txBody>
          <a:bodyPr/>
          <a:lstStyle>
            <a:lvl1pPr>
              <a:spcBef>
                <a:spcPts val="0"/>
              </a:spcBef>
              <a:defRPr sz="2800"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pPr lvl="0"/>
            <a:endParaRPr lang="de-DE" dirty="0"/>
          </a:p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FSR Hydrowissenschaften</a:t>
            </a:r>
          </a:p>
          <a:p>
            <a:pPr lvl="0"/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0" y="1025525"/>
            <a:ext cx="12192000" cy="17145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74713" y="3392203"/>
            <a:ext cx="10438873" cy="972108"/>
          </a:xfrm>
          <a:ln>
            <a:noFill/>
          </a:ln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Anmelde- und Einrichtungskurs für Logins und Seiten der TU Dresden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31" y="328249"/>
            <a:ext cx="1218534" cy="55458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4738" cy="51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12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_T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74712" y="4494775"/>
            <a:ext cx="10438873" cy="1334525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  <a:br>
              <a:rPr lang="de-DE" dirty="0"/>
            </a:br>
            <a:r>
              <a:rPr lang="de-DE" dirty="0"/>
              <a:t>Ort oder Anlass des Vortrags // Samstag, 13. Januar 2018</a:t>
            </a:r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74713" y="2420841"/>
            <a:ext cx="10438873" cy="828676"/>
          </a:xfrm>
          <a:ln>
            <a:noFill/>
          </a:ln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  <a:br>
              <a:rPr lang="de-DE" dirty="0"/>
            </a:br>
            <a:r>
              <a:rPr lang="de-DE" dirty="0"/>
              <a:t>Struktureinheit  der TU Dresden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74713" y="3392203"/>
            <a:ext cx="10438873" cy="972108"/>
          </a:xfrm>
          <a:ln>
            <a:noFill/>
          </a:ln>
        </p:spPr>
        <p:txBody>
          <a:bodyPr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</a:t>
            </a:r>
            <a:br>
              <a:rPr lang="de-DE" dirty="0"/>
            </a:br>
            <a:r>
              <a:rPr lang="de-DE" dirty="0"/>
              <a:t>durch Klicken bearbeiten</a:t>
            </a: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1026000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4"/>
          <p:cNvCxnSpPr/>
          <p:nvPr/>
        </p:nvCxnSpPr>
        <p:spPr>
          <a:xfrm>
            <a:off x="0" y="1206000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31" y="328249"/>
            <a:ext cx="1218534" cy="55458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4738" cy="51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>
            <a:lvl1pPr>
              <a:spcBef>
                <a:spcPts val="1200"/>
              </a:spcBef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spcBef>
                <a:spcPts val="1200"/>
              </a:spcBef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2811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tx2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387259"/>
            <a:ext cx="10580687" cy="1198491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70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65749" y="1484313"/>
            <a:ext cx="6089649" cy="43449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74711" y="1484313"/>
            <a:ext cx="4300539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/>
          </p:nvPr>
        </p:nvSpPr>
        <p:spPr>
          <a:xfrm>
            <a:off x="874712" y="2943181"/>
            <a:ext cx="4300537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874710" y="4402050"/>
            <a:ext cx="4300537" cy="142724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9113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6267449" y="1484314"/>
            <a:ext cx="5187950" cy="434498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0242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6267449" y="1484315"/>
            <a:ext cx="5187950" cy="43449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661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874712" y="1484314"/>
            <a:ext cx="3399576" cy="43449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8070849" y="1484315"/>
            <a:ext cx="3384550" cy="43449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4457700" y="1484315"/>
            <a:ext cx="3416300" cy="43449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335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9847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>
          <a:xfrm>
            <a:off x="0" y="1030288"/>
            <a:ext cx="12192000" cy="509905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258956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12192000" cy="6129331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679611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Das ist eine Überschrift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4712" y="1481138"/>
            <a:ext cx="10580687" cy="436086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Textebene (16pt)</a:t>
            </a:r>
          </a:p>
          <a:p>
            <a:pPr lvl="1"/>
            <a:r>
              <a:rPr lang="de-DE" dirty="0"/>
              <a:t>Zweite Textebene für Aufzählungen</a:t>
            </a:r>
          </a:p>
          <a:p>
            <a:pPr lvl="2"/>
            <a:r>
              <a:rPr lang="de-DE" dirty="0"/>
              <a:t>Dritte Textebene bei viel Text (14pt)</a:t>
            </a:r>
          </a:p>
          <a:p>
            <a:pPr lvl="3"/>
            <a:r>
              <a:rPr lang="de-DE" dirty="0"/>
              <a:t>Vierte Textebene für Aufzählungen bei viel Text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Zwischenseite</a:t>
            </a:r>
          </a:p>
          <a:p>
            <a:pPr lvl="6"/>
            <a:r>
              <a:rPr lang="de-DE" dirty="0"/>
              <a:t>Für den nächsten Präsentationsabschnitt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433734" y="6429554"/>
            <a:ext cx="518795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l"/>
            <a:r>
              <a:rPr lang="de-DE" sz="8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FSR Hydrowissenschaften			TU Dresden, </a:t>
            </a:r>
            <a:fld id="{00ED6025-0FDD-4BB7-A76B-AE130F311CFD}" type="datetime1">
              <a:rPr lang="de-DE" sz="800" smtClean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26.09.2022</a:t>
            </a:fld>
            <a:endParaRPr lang="de-DE" sz="800" baseline="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6123216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8966200" y="6306444"/>
            <a:ext cx="704850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8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e-DE" sz="8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Folie</a:t>
            </a:r>
            <a:r>
              <a:rPr lang="de-DE" sz="800" baseline="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fld id="{38F97D41-8991-4148-BA02-56FEE4AAF2CC}" type="slidenum">
              <a:rPr lang="de-DE" sz="800" baseline="0" smtClean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2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de-DE" sz="800" baseline="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r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955" y="6336430"/>
            <a:ext cx="770373" cy="35061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93" y="6336706"/>
            <a:ext cx="1115691" cy="32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9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1" r:id="rId9"/>
    <p:sldLayoutId id="2147483902" r:id="rId10"/>
    <p:sldLayoutId id="2147483903" r:id="rId11"/>
  </p:sldLayoutIdLst>
  <p:hf sldNum="0" hdr="0" ftr="0" dt="0"/>
  <p:txStyles>
    <p:titleStyle>
      <a:lvl1pPr algn="l" defTabSz="914269" rtl="0" eaLnBrk="1" latinLnBrk="0" hangingPunct="1">
        <a:spcBef>
          <a:spcPct val="0"/>
        </a:spcBef>
        <a:buNone/>
        <a:defRPr sz="2400" b="1" kern="1200" baseline="0">
          <a:solidFill>
            <a:schemeClr val="tx2"/>
          </a:solidFill>
          <a:latin typeface="Open Sans" panose="020B0606030504020204" pitchFamily="34" charset="0"/>
          <a:ea typeface="+mj-ea"/>
          <a:cs typeface="+mj-cs"/>
        </a:defRPr>
      </a:lvl1pPr>
    </p:titleStyle>
    <p:bodyStyle>
      <a:lvl1pPr marL="0" indent="0" algn="l" defTabSz="914269" rtl="0" eaLnBrk="1" latinLnBrk="0" hangingPunct="1"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1pPr>
      <a:lvl2pPr marL="395942" indent="-323953" algn="l" defTabSz="914269" rtl="0" eaLnBrk="1" latinLnBrk="0" hangingPunct="1">
        <a:spcBef>
          <a:spcPts val="300"/>
        </a:spcBef>
        <a:buFont typeface="Open Sans" panose="020B0606030504020204" pitchFamily="34" charset="0"/>
        <a:buChar char="—"/>
        <a:defRPr sz="16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2pPr>
      <a:lvl3pPr marL="0" indent="0" algn="l" defTabSz="914269" rtl="0" eaLnBrk="1" latinLnBrk="0" hangingPunct="1"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3pPr>
      <a:lvl4pPr marL="395942" indent="-215969" algn="l" defTabSz="914269" rtl="0" eaLnBrk="1" latinLnBrk="0" hangingPunct="1">
        <a:spcBef>
          <a:spcPts val="300"/>
        </a:spcBef>
        <a:buFont typeface="Symbol" panose="05050102010706020507" pitchFamily="18" charset="2"/>
        <a:buChar char="-"/>
        <a:defRPr sz="1400" kern="120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4pPr>
      <a:lvl5pPr marL="575916" indent="-179362" algn="l" defTabSz="914269" rtl="0" eaLnBrk="1" latinLnBrk="0" hangingPunct="1">
        <a:spcBef>
          <a:spcPts val="300"/>
        </a:spcBef>
        <a:buFont typeface="Symbol" panose="05050102010706020507" pitchFamily="18" charset="2"/>
        <a:buChar char="-"/>
        <a:defRPr sz="1400" kern="1200" baseline="0">
          <a:solidFill>
            <a:schemeClr val="tx2"/>
          </a:solidFill>
          <a:latin typeface="Open Sans" panose="020B0606030504020204" pitchFamily="34" charset="0"/>
          <a:ea typeface="+mn-ea"/>
          <a:cs typeface="+mn-cs"/>
        </a:defRPr>
      </a:lvl5pPr>
      <a:lvl6pPr marL="358723" indent="0" algn="l" defTabSz="914269" rtl="0" eaLnBrk="1" latinLnBrk="0" hangingPunct="1">
        <a:spcBef>
          <a:spcPts val="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latin typeface="+mn-lt"/>
          <a:ea typeface="+mn-ea"/>
          <a:cs typeface="+mn-cs"/>
        </a:defRPr>
      </a:lvl6pPr>
      <a:lvl7pPr marL="358723" indent="0" algn="l" defTabSz="914269" rtl="0" eaLnBrk="1" latinLnBrk="0" hangingPunct="1">
        <a:spcBef>
          <a:spcPts val="0"/>
        </a:spcBef>
        <a:buFont typeface="Arial" panose="020B0604020202020204" pitchFamily="34" charset="0"/>
        <a:buNone/>
        <a:defRPr sz="3200" kern="1200">
          <a:solidFill>
            <a:schemeClr val="bg1"/>
          </a:solidFill>
          <a:latin typeface="+mn-lt"/>
          <a:ea typeface="+mn-ea"/>
          <a:cs typeface="+mn-cs"/>
        </a:defRPr>
      </a:lvl7pPr>
      <a:lvl8pPr marL="3428502" indent="-228566" algn="l" defTabSz="91426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35" indent="-228566" algn="l" defTabSz="91426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2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3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pos="992">
          <p15:clr>
            <a:srgbClr val="F26B43"/>
          </p15:clr>
        </p15:guide>
        <p15:guide id="7" pos="1120">
          <p15:clr>
            <a:srgbClr val="F26B43"/>
          </p15:clr>
        </p15:guide>
        <p15:guide id="8" pos="1676">
          <p15:clr>
            <a:srgbClr val="F26B43"/>
          </p15:clr>
        </p15:guide>
        <p15:guide id="9" pos="1556">
          <p15:clr>
            <a:srgbClr val="F26B43"/>
          </p15:clr>
        </p15:guide>
        <p15:guide id="10" pos="2252">
          <p15:clr>
            <a:srgbClr val="F26B43"/>
          </p15:clr>
        </p15:guide>
        <p15:guide id="11" pos="2128">
          <p15:clr>
            <a:srgbClr val="F26B43"/>
          </p15:clr>
        </p15:guide>
        <p15:guide id="16" pos="3824">
          <p15:clr>
            <a:srgbClr val="F26B43"/>
          </p15:clr>
        </p15:guide>
        <p15:guide id="17" pos="3948">
          <p15:clr>
            <a:srgbClr val="F26B43"/>
          </p15:clr>
        </p15:guide>
        <p15:guide id="20" pos="4384">
          <p15:clr>
            <a:srgbClr val="F26B43"/>
          </p15:clr>
        </p15:guide>
        <p15:guide id="21" pos="4508">
          <p15:clr>
            <a:srgbClr val="F26B43"/>
          </p15:clr>
        </p15:guide>
        <p15:guide id="22" pos="6780">
          <p15:clr>
            <a:srgbClr val="F26B43"/>
          </p15:clr>
        </p15:guide>
        <p15:guide id="23" pos="6656">
          <p15:clr>
            <a:srgbClr val="F26B43"/>
          </p15:clr>
        </p15:guide>
        <p15:guide id="24" pos="4960">
          <p15:clr>
            <a:srgbClr val="F26B43"/>
          </p15:clr>
        </p15:guide>
        <p15:guide id="25" pos="5084">
          <p15:clr>
            <a:srgbClr val="F26B43"/>
          </p15:clr>
        </p15:guide>
        <p15:guide id="30" orient="horz" pos="538">
          <p15:clr>
            <a:srgbClr val="F26B43"/>
          </p15:clr>
        </p15:guide>
        <p15:guide id="31" pos="551">
          <p15:clr>
            <a:srgbClr val="F26B43"/>
          </p15:clr>
        </p15:guide>
        <p15:guide id="39" pos="6092">
          <p15:clr>
            <a:srgbClr val="F26B43"/>
          </p15:clr>
        </p15:guide>
        <p15:guide id="40" pos="6216">
          <p15:clr>
            <a:srgbClr val="F26B43"/>
          </p15:clr>
        </p15:guide>
        <p15:guide id="41" pos="2692">
          <p15:clr>
            <a:srgbClr val="F26B43"/>
          </p15:clr>
        </p15:guide>
        <p15:guide id="42" pos="2808">
          <p15:clr>
            <a:srgbClr val="F26B43"/>
          </p15:clr>
        </p15:guide>
        <p15:guide id="43" pos="3260">
          <p15:clr>
            <a:srgbClr val="F26B43"/>
          </p15:clr>
        </p15:guide>
        <p15:guide id="44" pos="3380">
          <p15:clr>
            <a:srgbClr val="F26B43"/>
          </p15:clr>
        </p15:guide>
        <p15:guide id="50" pos="5520">
          <p15:clr>
            <a:srgbClr val="F26B43"/>
          </p15:clr>
        </p15:guide>
        <p15:guide id="52" orient="horz" pos="933">
          <p15:clr>
            <a:srgbClr val="F26B43"/>
          </p15:clr>
        </p15:guide>
        <p15:guide id="53" orient="horz" pos="759">
          <p15:clr>
            <a:srgbClr val="F26B43"/>
          </p15:clr>
        </p15:guide>
        <p15:guide id="58" orient="horz" pos="218">
          <p15:clr>
            <a:srgbClr val="F26B43"/>
          </p15:clr>
        </p15:guide>
        <p15:guide id="59" orient="horz" pos="3680">
          <p15:clr>
            <a:srgbClr val="F26B43"/>
          </p15:clr>
        </p15:guide>
        <p15:guide id="60" orient="horz" pos="3861">
          <p15:clr>
            <a:srgbClr val="F26B43"/>
          </p15:clr>
        </p15:guide>
        <p15:guide id="62" orient="horz" pos="2130">
          <p15:clr>
            <a:srgbClr val="F26B43"/>
          </p15:clr>
        </p15:guide>
        <p15:guide id="65" pos="5648">
          <p15:clr>
            <a:srgbClr val="F26B43"/>
          </p15:clr>
        </p15:guide>
        <p15:guide id="66" orient="horz" pos="649">
          <p15:clr>
            <a:srgbClr val="F26B43"/>
          </p15:clr>
        </p15:guide>
        <p15:guide id="67" pos="7216">
          <p15:clr>
            <a:srgbClr val="F26B43"/>
          </p15:clr>
        </p15:guide>
        <p15:guide id="69" orient="horz" pos="3988">
          <p15:clr>
            <a:srgbClr val="F26B43"/>
          </p15:clr>
        </p15:guide>
        <p15:guide id="70" orient="horz" pos="4196">
          <p15:clr>
            <a:srgbClr val="F26B43"/>
          </p15:clr>
        </p15:guide>
        <p15:guide id="71" pos="318">
          <p15:clr>
            <a:srgbClr val="F26B43"/>
          </p15:clr>
        </p15:guide>
        <p15:guide id="72" orient="horz" pos="41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ud.link/ammp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ud.link/zmk0" TargetMode="External"/><Relationship Id="rId2" Type="http://schemas.openxmlformats.org/officeDocument/2006/relationships/hyperlink" Target="https://tud.link/z2pp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tud.link/g6mf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tud.link/olu1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ud.link/kpng" TargetMode="External"/><Relationship Id="rId2" Type="http://schemas.openxmlformats.org/officeDocument/2006/relationships/hyperlink" Target="https://tud.link/xh6h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ud.link/gvex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tud.link/pkxu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tud.link/980t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ud.link/pkx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ud.link/9era" TargetMode="External"/><Relationship Id="rId2" Type="http://schemas.openxmlformats.org/officeDocument/2006/relationships/hyperlink" Target="https://tud.link/tjcv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tud.link/bvm5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ud.link/yg7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0855DD90-C235-6936-A5BD-7B6CB7024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728" y="1212257"/>
            <a:ext cx="10438871" cy="1334525"/>
          </a:xfrm>
        </p:spPr>
        <p:txBody>
          <a:bodyPr/>
          <a:lstStyle/>
          <a:p>
            <a:r>
              <a:rPr lang="de-DE" dirty="0"/>
              <a:t>Fakultät Umweltwissenschaften Fachrichtung Hydrowissenschaften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A1F493A-30A0-2D51-E332-1A848456A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FSR Hydrowissenschaften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6CEE83A-565F-4021-A609-CC2A8ADC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0" dirty="0"/>
              <a:t>Registration and setup course for logins and Websites of the TU Dresden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239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77AC7-2829-852C-3538-9B93F60D6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What‘s your status?</a:t>
            </a:r>
            <a:r>
              <a:rPr lang="en-GB" dirty="0"/>
              <a:t> </a:t>
            </a:r>
            <a:br>
              <a:rPr lang="en-GB" dirty="0"/>
            </a:b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079134-5A21-D9B8-BA03-ED824B7D6D4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lvl="0" indent="-457200"/>
            <a:r>
              <a:rPr lang="en-GB" sz="2000" dirty="0"/>
              <a:t>		D</a:t>
            </a:r>
            <a:r>
              <a:rPr lang="en-DE" sz="2000" dirty="0"/>
              <a:t>id</a:t>
            </a:r>
            <a:r>
              <a:rPr lang="en-GB" sz="2000" dirty="0"/>
              <a:t> everybody </a:t>
            </a:r>
            <a:r>
              <a:rPr lang="en-DE" sz="2000" dirty="0"/>
              <a:t>configure their</a:t>
            </a:r>
            <a:r>
              <a:rPr lang="en-GB" sz="2000" dirty="0"/>
              <a:t> ZIH login</a:t>
            </a:r>
            <a:r>
              <a:rPr lang="en-DE" sz="2000" dirty="0"/>
              <a:t> and change the password</a:t>
            </a:r>
            <a:r>
              <a:rPr lang="en-GB" sz="2000" dirty="0"/>
              <a:t>?</a:t>
            </a:r>
          </a:p>
          <a:p>
            <a:pPr marL="457200" lvl="0" indent="-457200"/>
            <a:r>
              <a:rPr lang="en-GB" sz="2000" dirty="0"/>
              <a:t>		</a:t>
            </a:r>
          </a:p>
          <a:p>
            <a:pPr marL="457200" lvl="0" indent="-457200"/>
            <a:r>
              <a:rPr lang="en-GB" sz="2000" dirty="0"/>
              <a:t>		Was everybody already on S</a:t>
            </a:r>
            <a:r>
              <a:rPr lang="en-DE" sz="2000" dirty="0"/>
              <a:t>ELMA</a:t>
            </a:r>
            <a:r>
              <a:rPr lang="en-GB" sz="2000" dirty="0"/>
              <a:t>?</a:t>
            </a:r>
          </a:p>
          <a:p>
            <a:pPr marL="457200" lvl="0" indent="-457200"/>
            <a:endParaRPr lang="en-GB" sz="2000" dirty="0"/>
          </a:p>
          <a:p>
            <a:pPr marL="457200" lvl="0" indent="-457200"/>
            <a:r>
              <a:rPr lang="en-GB" sz="2000" dirty="0"/>
              <a:t>		Is there anybody who already did </a:t>
            </a:r>
            <a:r>
              <a:rPr lang="en-DE" sz="2000" dirty="0"/>
              <a:t>their </a:t>
            </a:r>
            <a:r>
              <a:rPr lang="en-GB" sz="2000" dirty="0"/>
              <a:t>login for “</a:t>
            </a:r>
            <a:r>
              <a:rPr lang="en-GB" sz="2000" dirty="0" err="1"/>
              <a:t>eduroam</a:t>
            </a:r>
            <a:r>
              <a:rPr lang="en-GB" sz="2000" dirty="0"/>
              <a:t>”?</a:t>
            </a:r>
            <a:endParaRPr lang="en-DE" sz="2000" dirty="0"/>
          </a:p>
          <a:p>
            <a:pPr marL="457200" lvl="0" indent="-457200"/>
            <a:endParaRPr lang="en-DE" sz="2000" dirty="0"/>
          </a:p>
          <a:p>
            <a:pPr marL="457200" lvl="0" indent="-457200"/>
            <a:r>
              <a:rPr lang="en-DE" sz="2000" dirty="0"/>
              <a:t>	 Did you find your modules on OPAL already?</a:t>
            </a:r>
            <a:endParaRPr lang="en-GB" sz="2000" dirty="0"/>
          </a:p>
          <a:p>
            <a:pPr marL="342900" lvl="0" indent="-342900"/>
            <a:endParaRPr lang="en-GB" sz="2000" dirty="0"/>
          </a:p>
          <a:p>
            <a:pPr marL="0" lvl="0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07740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C36826-7528-09AD-1326-6A8527121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What will be shown?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27CFAF-8D86-1DD8-8A7C-E05435F6D2B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en-GB" sz="1600" b="1" dirty="0"/>
              <a:t>ZIH-Login</a:t>
            </a:r>
            <a:r>
              <a:rPr lang="en-GB" sz="1600" dirty="0"/>
              <a:t> 	</a:t>
            </a:r>
            <a:r>
              <a:rPr lang="en-GB" sz="1600" i="1" dirty="0"/>
              <a:t>– registration at TU server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1600" b="1" dirty="0"/>
              <a:t>Set up WLAN</a:t>
            </a:r>
            <a:r>
              <a:rPr lang="en-GB" sz="1600" dirty="0"/>
              <a:t> "</a:t>
            </a:r>
            <a:r>
              <a:rPr lang="en-GB" sz="1600" b="1" dirty="0" err="1"/>
              <a:t>eduroam</a:t>
            </a:r>
            <a:r>
              <a:rPr lang="en-GB" sz="1600" dirty="0"/>
              <a:t>"</a:t>
            </a:r>
            <a:endParaRPr lang="en-GB" sz="1600" b="1" dirty="0"/>
          </a:p>
          <a:p>
            <a:pPr marL="457200" lvl="0" indent="-457200">
              <a:buFont typeface="+mj-lt"/>
              <a:buAutoNum type="arabicPeriod"/>
            </a:pPr>
            <a:r>
              <a:rPr lang="en-GB" sz="1600" b="1" dirty="0"/>
              <a:t>SELMA</a:t>
            </a:r>
            <a:r>
              <a:rPr lang="en-GB" sz="1600" dirty="0"/>
              <a:t> 		</a:t>
            </a:r>
            <a:r>
              <a:rPr lang="en-GB" sz="1600" i="1" dirty="0"/>
              <a:t>– Management of your University data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1600" b="1" dirty="0"/>
              <a:t>Uni</a:t>
            </a:r>
            <a:r>
              <a:rPr lang="en-GB" sz="1600" dirty="0"/>
              <a:t> </a:t>
            </a:r>
            <a:r>
              <a:rPr lang="en-GB" sz="1600" b="1" dirty="0"/>
              <a:t>Mail</a:t>
            </a:r>
            <a:r>
              <a:rPr lang="en-GB" sz="1600" dirty="0"/>
              <a:t> 	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1600" b="1" dirty="0"/>
              <a:t>OPAL</a:t>
            </a:r>
            <a:r>
              <a:rPr lang="en-GB" sz="1600" dirty="0"/>
              <a:t> 		</a:t>
            </a:r>
            <a:r>
              <a:rPr lang="en-GB" sz="1600" i="1" dirty="0"/>
              <a:t>–</a:t>
            </a:r>
            <a:r>
              <a:rPr lang="en-DE" sz="1600" i="1" dirty="0"/>
              <a:t> </a:t>
            </a:r>
            <a:r>
              <a:rPr lang="en-GB" sz="1600" i="1" dirty="0"/>
              <a:t>lecture</a:t>
            </a:r>
            <a:r>
              <a:rPr lang="en-DE" sz="1600" i="1" dirty="0"/>
              <a:t> documents</a:t>
            </a:r>
            <a:endParaRPr lang="en-GB" sz="1600" i="1" dirty="0"/>
          </a:p>
          <a:p>
            <a:pPr marL="457200" lvl="0" indent="-457200">
              <a:buFont typeface="+mj-lt"/>
              <a:buAutoNum type="arabicPeriod"/>
            </a:pPr>
            <a:r>
              <a:rPr lang="en-GB" sz="1600" b="1" dirty="0"/>
              <a:t>Registration for sport courses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1600" b="1" dirty="0"/>
              <a:t>LSK</a:t>
            </a:r>
            <a:r>
              <a:rPr lang="en-GB" sz="1600" dirty="0"/>
              <a:t> </a:t>
            </a:r>
            <a:r>
              <a:rPr lang="en-GB" sz="1600" b="1" dirty="0"/>
              <a:t>Online</a:t>
            </a:r>
            <a:r>
              <a:rPr lang="en-GB" sz="1600" dirty="0"/>
              <a:t> 	</a:t>
            </a:r>
            <a:r>
              <a:rPr lang="en-GB" sz="1600" i="1" dirty="0"/>
              <a:t>– language courses 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1600" b="1" dirty="0"/>
              <a:t>HISQIS</a:t>
            </a:r>
            <a:r>
              <a:rPr lang="en-GB" sz="1600" dirty="0"/>
              <a:t> 		</a:t>
            </a:r>
            <a:r>
              <a:rPr lang="en-GB" sz="1600" i="1" dirty="0"/>
              <a:t>– exams and notes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1600" b="1" dirty="0"/>
              <a:t>Microsoft</a:t>
            </a:r>
            <a:r>
              <a:rPr lang="en-GB" sz="1600" dirty="0"/>
              <a:t> </a:t>
            </a:r>
            <a:r>
              <a:rPr lang="en-GB" sz="1600" b="1" dirty="0"/>
              <a:t>Office</a:t>
            </a:r>
            <a:r>
              <a:rPr lang="en-GB" sz="1600" dirty="0"/>
              <a:t> </a:t>
            </a:r>
            <a:r>
              <a:rPr lang="en-GB" sz="1600" b="1" dirty="0"/>
              <a:t>as</a:t>
            </a:r>
            <a:r>
              <a:rPr lang="en-GB" sz="1600" dirty="0"/>
              <a:t> </a:t>
            </a:r>
            <a:r>
              <a:rPr lang="en-GB" sz="1600" b="1" dirty="0"/>
              <a:t>student</a:t>
            </a:r>
          </a:p>
          <a:p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955578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064F13-5A3C-0525-148D-CE14724B8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ZIH Login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0E5CC4-A85B-F403-E562-D69B779397C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indent="-342717">
              <a:buClr>
                <a:srgbClr val="0B2A51"/>
              </a:buClr>
              <a:buSzPct val="100000"/>
            </a:pPr>
            <a:r>
              <a:rPr lang="en-GB" sz="1400" i="1" dirty="0">
                <a:solidFill>
                  <a:srgbClr val="FF0000"/>
                </a:solidFill>
              </a:rPr>
              <a:t>Most important login within the online system of the TU Dresden!</a:t>
            </a:r>
          </a:p>
          <a:p>
            <a:pPr lvl="0" indent="-342717">
              <a:buClr>
                <a:srgbClr val="0B2A51"/>
              </a:buClr>
              <a:buSzPct val="100000"/>
            </a:pPr>
            <a:endParaRPr lang="en-GB" sz="1600" i="1" dirty="0">
              <a:solidFill>
                <a:srgbClr val="FF0000"/>
              </a:solidFill>
            </a:endParaRPr>
          </a:p>
          <a:p>
            <a:pPr marL="457200" lvl="0" indent="-457200">
              <a:buClr>
                <a:srgbClr val="0B2A51"/>
              </a:buClr>
              <a:buSzPct val="100000"/>
              <a:buFont typeface="+mj-lt"/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Every student gets </a:t>
            </a:r>
            <a:r>
              <a:rPr lang="en-DE" sz="1600" dirty="0">
                <a:solidFill>
                  <a:srgbClr val="002060"/>
                </a:solidFill>
              </a:rPr>
              <a:t>their </a:t>
            </a:r>
            <a:r>
              <a:rPr lang="en-GB" sz="1600" dirty="0">
                <a:solidFill>
                  <a:srgbClr val="002060"/>
                </a:solidFill>
              </a:rPr>
              <a:t>ZIH-login</a:t>
            </a:r>
            <a:r>
              <a:rPr lang="en-DE" sz="1600" dirty="0">
                <a:solidFill>
                  <a:srgbClr val="002060"/>
                </a:solidFill>
              </a:rPr>
              <a:t> through the </a:t>
            </a:r>
            <a:r>
              <a:rPr lang="en-GB" sz="1600" dirty="0">
                <a:solidFill>
                  <a:srgbClr val="002060"/>
                </a:solidFill>
              </a:rPr>
              <a:t>enrolment papers, there’ll be your personal login and corresponding “on time password”</a:t>
            </a:r>
            <a:r>
              <a:rPr lang="en-DE" sz="1600" dirty="0">
                <a:solidFill>
                  <a:srgbClr val="002060"/>
                </a:solidFill>
              </a:rPr>
              <a:t>.</a:t>
            </a:r>
            <a:endParaRPr lang="en-GB" sz="1600" dirty="0">
              <a:solidFill>
                <a:srgbClr val="002060"/>
              </a:solidFill>
            </a:endParaRPr>
          </a:p>
          <a:p>
            <a:pPr lvl="0" indent="-342717">
              <a:buClr>
                <a:srgbClr val="0B2A51"/>
              </a:buClr>
              <a:buSzPct val="100000"/>
            </a:pPr>
            <a:endParaRPr lang="en-GB" sz="1600" dirty="0"/>
          </a:p>
          <a:p>
            <a:pPr lvl="0" indent="-342717">
              <a:buClr>
                <a:srgbClr val="0B2A51"/>
              </a:buClr>
              <a:buSzPct val="100000"/>
            </a:pPr>
            <a:endParaRPr lang="en-GB" sz="1600" dirty="0"/>
          </a:p>
        </p:txBody>
      </p:sp>
      <p:pic>
        <p:nvPicPr>
          <p:cNvPr id="5" name="Grafik 4" descr="WhatsApp Image 2019-10-04 at 12.11.06.jpeg">
            <a:extLst>
              <a:ext uri="{FF2B5EF4-FFF2-40B4-BE49-F238E27FC236}">
                <a16:creationId xmlns:a16="http://schemas.microsoft.com/office/drawing/2014/main" id="{38B9DD9F-5C8C-06DC-8844-7764551364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425" t="38740" r="15591" b="18898"/>
          <a:stretch>
            <a:fillRect/>
          </a:stretch>
        </p:blipFill>
        <p:spPr>
          <a:xfrm>
            <a:off x="2102197" y="3258184"/>
            <a:ext cx="5062629" cy="243717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4C3C1EB-3019-2C88-6C63-F5D2A9C6B70A}"/>
              </a:ext>
            </a:extLst>
          </p:cNvPr>
          <p:cNvSpPr txBox="1"/>
          <p:nvPr/>
        </p:nvSpPr>
        <p:spPr>
          <a:xfrm>
            <a:off x="4633512" y="3258184"/>
            <a:ext cx="2062744" cy="3416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“on time password”</a:t>
            </a:r>
          </a:p>
        </p:txBody>
      </p:sp>
    </p:spTree>
    <p:extLst>
      <p:ext uri="{BB962C8B-B14F-4D97-AF65-F5344CB8AC3E}">
        <p14:creationId xmlns:p14="http://schemas.microsoft.com/office/powerpoint/2010/main" val="379151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0A95EF-3EA0-4243-E12F-2E19C2B9F4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656" y="684213"/>
            <a:ext cx="10580688" cy="4344987"/>
          </a:xfrm>
        </p:spPr>
        <p:txBody>
          <a:bodyPr/>
          <a:lstStyle/>
          <a:p>
            <a:pPr marL="457200" lvl="0" indent="-457200">
              <a:spcBef>
                <a:spcPts val="450"/>
              </a:spcBef>
              <a:buFont typeface="+mj-lt"/>
              <a:buAutoNum type="arabicPeriod" startAt="2"/>
            </a:pPr>
            <a:r>
              <a:rPr lang="en-DE" sz="2000" dirty="0"/>
              <a:t>creating a new password:</a:t>
            </a:r>
            <a:endParaRPr lang="en-GB" sz="2000" dirty="0"/>
          </a:p>
          <a:p>
            <a:pPr marL="457200" indent="-457200">
              <a:spcBef>
                <a:spcPts val="450"/>
              </a:spcBef>
            </a:pPr>
            <a:r>
              <a:rPr lang="en-GB" sz="2000" dirty="0"/>
              <a:t>		</a:t>
            </a:r>
            <a:r>
              <a:rPr lang="en-DE" sz="2000" dirty="0"/>
              <a:t>l</a:t>
            </a:r>
            <a:r>
              <a:rPr lang="en-GB" sz="2000" dirty="0" err="1"/>
              <a:t>ogin</a:t>
            </a:r>
            <a:r>
              <a:rPr lang="en-GB" sz="2000" dirty="0"/>
              <a:t> </a:t>
            </a:r>
            <a:r>
              <a:rPr lang="en-DE" sz="2000" dirty="0"/>
              <a:t>at: </a:t>
            </a:r>
            <a:r>
              <a:rPr lang="en-GB" sz="2000" dirty="0">
                <a:hlinkClick r:id="rId2"/>
              </a:rPr>
              <a:t>https://tud.link/ammp</a:t>
            </a:r>
            <a:r>
              <a:rPr lang="en-DE" sz="2000" dirty="0"/>
              <a:t> </a:t>
            </a:r>
            <a:br>
              <a:rPr lang="de-DE" sz="2000" dirty="0"/>
            </a:br>
            <a:r>
              <a:rPr lang="de-DE" sz="2000" dirty="0"/>
              <a:t>	</a:t>
            </a:r>
            <a:r>
              <a:rPr lang="en-DE" sz="2000" dirty="0">
                <a:sym typeface="Wingdings" panose="05000000000000000000" pitchFamily="2" charset="2"/>
              </a:rPr>
              <a:t> </a:t>
            </a:r>
            <a:r>
              <a:rPr lang="en-GB" sz="2000" b="1" dirty="0"/>
              <a:t>password management</a:t>
            </a:r>
            <a:r>
              <a:rPr lang="en-DE" sz="2000" b="1" dirty="0"/>
              <a:t> </a:t>
            </a:r>
            <a:r>
              <a:rPr lang="en-DE" sz="2000" b="1" dirty="0">
                <a:sym typeface="Wingdings" panose="05000000000000000000" pitchFamily="2" charset="2"/>
              </a:rPr>
              <a:t> change password</a:t>
            </a:r>
            <a:br>
              <a:rPr lang="en-GB" sz="2000" b="1" dirty="0"/>
            </a:br>
            <a:r>
              <a:rPr lang="en-GB" sz="2000" dirty="0"/>
              <a:t>  	</a:t>
            </a:r>
            <a:br>
              <a:rPr lang="en-GB" sz="2000" dirty="0"/>
            </a:br>
            <a:endParaRPr lang="en-GB" sz="20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r>
              <a:rPr lang="en-DE" sz="2000" dirty="0"/>
              <a:t>login allows access to: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personal TU-email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using TU-WLAN </a:t>
            </a:r>
            <a:r>
              <a:rPr lang="en-GB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“</a:t>
            </a:r>
            <a:r>
              <a:rPr lang="en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eduroam”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using the PC pool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VPN usage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TU cloudstore usage</a:t>
            </a:r>
          </a:p>
          <a:p>
            <a:pPr marL="1257483" lvl="2" indent="-45720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DE" sz="2000" kern="0" dirty="0">
                <a:solidFill>
                  <a:srgbClr val="0B2A51"/>
                </a:solidFill>
                <a:latin typeface="Verdana" pitchFamily="34"/>
                <a:cs typeface="Tahoma" pitchFamily="2"/>
              </a:rPr>
              <a:t>identification on many websites as a student (e.g. nextbike)</a:t>
            </a:r>
            <a:endParaRPr lang="en-GB" sz="2000" kern="0" dirty="0">
              <a:solidFill>
                <a:srgbClr val="0B2A51"/>
              </a:solidFill>
              <a:latin typeface="Verdana" pitchFamily="34"/>
              <a:cs typeface="Tahoma" pitchFamily="2"/>
            </a:endParaRPr>
          </a:p>
          <a:p>
            <a:pPr marL="457200" lvl="0" indent="-457200">
              <a:spcBef>
                <a:spcPts val="450"/>
              </a:spcBef>
            </a:pPr>
            <a:endParaRPr lang="en-GB" sz="2000" dirty="0"/>
          </a:p>
          <a:p>
            <a:pPr marL="457200" lvl="0" indent="-457200">
              <a:spcBef>
                <a:spcPts val="450"/>
              </a:spcBef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76716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48EB82-F81C-B388-CA17-0B4599BE7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WLAN "</a:t>
            </a:r>
            <a:r>
              <a:rPr lang="de-DE" b="1" dirty="0" err="1">
                <a:solidFill>
                  <a:srgbClr val="002060"/>
                </a:solidFill>
              </a:rPr>
              <a:t>eduroam</a:t>
            </a:r>
            <a:r>
              <a:rPr lang="de-DE" b="1" dirty="0">
                <a:solidFill>
                  <a:srgbClr val="002060"/>
                </a:solidFill>
              </a:rPr>
              <a:t>"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C057D-7702-5B12-F0D5-C0BF840D3C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42900" lvl="0" indent="-342900">
              <a:spcBef>
                <a:spcPts val="450"/>
              </a:spcBef>
              <a:buFont typeface="+mj-lt"/>
              <a:buAutoNum type="arabicPeriod"/>
            </a:pPr>
            <a:r>
              <a:rPr lang="en-DE" sz="1600" dirty="0"/>
              <a:t>choose WLAN “eduroam”</a:t>
            </a:r>
            <a:endParaRPr lang="en-GB" sz="1600" dirty="0"/>
          </a:p>
          <a:p>
            <a:pPr lvl="0" indent="-342717">
              <a:spcBef>
                <a:spcPts val="450"/>
              </a:spcBef>
            </a:pPr>
            <a:endParaRPr lang="en-GB" sz="1600" dirty="0"/>
          </a:p>
          <a:p>
            <a:pPr marL="342900" lvl="0" indent="-342900">
              <a:spcBef>
                <a:spcPts val="450"/>
              </a:spcBef>
              <a:buFont typeface="+mj-lt"/>
              <a:buAutoNum type="arabicPeriod" startAt="2"/>
            </a:pPr>
            <a:r>
              <a:rPr lang="en-DE" sz="1600" dirty="0"/>
              <a:t>c</a:t>
            </a:r>
            <a:r>
              <a:rPr lang="en-GB" sz="1600" dirty="0" err="1"/>
              <a:t>reate</a:t>
            </a:r>
            <a:r>
              <a:rPr lang="en-GB" sz="1600" dirty="0"/>
              <a:t> own WLAN password:</a:t>
            </a:r>
          </a:p>
          <a:p>
            <a:pPr lvl="0" indent="-342717">
              <a:spcBef>
                <a:spcPts val="450"/>
              </a:spcBef>
            </a:pPr>
            <a:r>
              <a:rPr lang="en-GB" sz="1600" dirty="0"/>
              <a:t>	</a:t>
            </a:r>
            <a:r>
              <a:rPr lang="en-GB" sz="1600" dirty="0">
                <a:hlinkClick r:id="rId2"/>
              </a:rPr>
              <a:t>https://tud.link/z2pp</a:t>
            </a:r>
            <a:endParaRPr lang="en-DE" sz="1600" dirty="0"/>
          </a:p>
          <a:p>
            <a:pPr lvl="0" indent="-342717">
              <a:spcBef>
                <a:spcPts val="450"/>
              </a:spcBef>
            </a:pPr>
            <a:endParaRPr lang="en-GB" sz="1600" dirty="0"/>
          </a:p>
          <a:p>
            <a:pPr marL="342900" lvl="0" indent="-342900">
              <a:spcBef>
                <a:spcPts val="450"/>
              </a:spcBef>
              <a:buAutoNum type="arabicPeriod" startAt="3"/>
            </a:pPr>
            <a:r>
              <a:rPr lang="en-DE" sz="1600" dirty="0"/>
              <a:t>l</a:t>
            </a:r>
            <a:r>
              <a:rPr lang="en-GB" sz="1600" dirty="0" err="1"/>
              <a:t>ogin</a:t>
            </a:r>
            <a:r>
              <a:rPr lang="en-GB" sz="1600" dirty="0"/>
              <a:t> with “ZIH-Login@tu-dresden.de”</a:t>
            </a:r>
          </a:p>
          <a:p>
            <a:pPr marL="342900" lvl="0" indent="-342900">
              <a:spcBef>
                <a:spcPts val="450"/>
              </a:spcBef>
            </a:pPr>
            <a:r>
              <a:rPr lang="en-GB" sz="1600" dirty="0"/>
              <a:t>	and own password</a:t>
            </a:r>
          </a:p>
          <a:p>
            <a:pPr lvl="0" indent="-342717">
              <a:spcBef>
                <a:spcPts val="450"/>
              </a:spcBef>
            </a:pPr>
            <a:endParaRPr lang="en-GB" sz="1600" dirty="0"/>
          </a:p>
          <a:p>
            <a:pPr lvl="0" indent="-342717">
              <a:spcBef>
                <a:spcPts val="450"/>
              </a:spcBef>
            </a:pPr>
            <a:r>
              <a:rPr lang="en-GB" sz="1600" dirty="0"/>
              <a:t>4. If that doesn’t work …</a:t>
            </a:r>
          </a:p>
          <a:p>
            <a:pPr lvl="0" indent="-342717">
              <a:spcBef>
                <a:spcPts val="450"/>
              </a:spcBef>
            </a:pPr>
            <a:endParaRPr lang="en-GB" sz="1600" dirty="0"/>
          </a:p>
          <a:p>
            <a:pPr lvl="0" indent="-342717">
              <a:spcBef>
                <a:spcPts val="450"/>
              </a:spcBef>
            </a:pPr>
            <a:r>
              <a:rPr lang="en-GB" sz="1600" dirty="0"/>
              <a:t>	</a:t>
            </a:r>
            <a:r>
              <a:rPr lang="en-DE" sz="1600" dirty="0">
                <a:sym typeface="Wingdings" pitchFamily="2" charset="2"/>
              </a:rPr>
              <a:t>WLAN setup guide: </a:t>
            </a:r>
            <a:endParaRPr lang="en-GB" sz="1600" dirty="0">
              <a:sym typeface="Wingdings" pitchFamily="2" charset="2"/>
            </a:endParaRPr>
          </a:p>
          <a:p>
            <a:pPr lvl="0" indent="-342717">
              <a:spcBef>
                <a:spcPts val="450"/>
              </a:spcBef>
            </a:pPr>
            <a:r>
              <a:rPr lang="en-GB" sz="1600" dirty="0">
                <a:sym typeface="Wingdings" pitchFamily="2" charset="2"/>
              </a:rPr>
              <a:t>	</a:t>
            </a:r>
            <a:r>
              <a:rPr lang="en-GB" sz="1600" dirty="0">
                <a:hlinkClick r:id="rId3"/>
              </a:rPr>
              <a:t>https://tud.link/zmk0</a:t>
            </a:r>
            <a:endParaRPr lang="en-GB" sz="1600" dirty="0">
              <a:sym typeface="Wingdings" pitchFamily="2" charset="2"/>
            </a:endParaRPr>
          </a:p>
          <a:p>
            <a:pPr lvl="0" indent="-342717">
              <a:spcBef>
                <a:spcPts val="450"/>
              </a:spcBef>
            </a:pPr>
            <a:endParaRPr lang="en-GB" sz="1600" dirty="0"/>
          </a:p>
        </p:txBody>
      </p:sp>
      <p:pic>
        <p:nvPicPr>
          <p:cNvPr id="4" name="Grafik 3" descr="db6cf2f7-55e0-4699-bcba-ab77b0b9a935.png">
            <a:extLst>
              <a:ext uri="{FF2B5EF4-FFF2-40B4-BE49-F238E27FC236}">
                <a16:creationId xmlns:a16="http://schemas.microsoft.com/office/drawing/2014/main" id="{8C8DEFB0-1316-2E05-3E42-773E520BB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055" y="3995720"/>
            <a:ext cx="3073942" cy="18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90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69B0AE-A8A6-1233-71E6-2B33979B50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endParaRPr lang="en-GB" sz="1600" b="1" dirty="0">
              <a:sym typeface="Wingdings" pitchFamily="2" charset="2"/>
            </a:endParaRPr>
          </a:p>
          <a:p>
            <a:pPr lvl="0"/>
            <a:r>
              <a:rPr lang="en-GB" sz="1600" b="1" dirty="0">
                <a:sym typeface="Wingdings" pitchFamily="2" charset="2"/>
              </a:rPr>
              <a:t>VPN: </a:t>
            </a:r>
            <a:r>
              <a:rPr lang="en-GB" sz="1600" dirty="0">
                <a:sym typeface="Wingdings" pitchFamily="2" charset="2"/>
              </a:rPr>
              <a:t>Virtual Privat</a:t>
            </a:r>
            <a:r>
              <a:rPr lang="en-DE" sz="1600" dirty="0">
                <a:sym typeface="Wingdings" pitchFamily="2" charset="2"/>
              </a:rPr>
              <a:t>e</a:t>
            </a:r>
            <a:r>
              <a:rPr lang="en-GB" sz="1600" dirty="0">
                <a:sym typeface="Wingdings" pitchFamily="2" charset="2"/>
              </a:rPr>
              <a:t> Network</a:t>
            </a:r>
            <a:endParaRPr lang="en-DE" sz="1600" dirty="0">
              <a:sym typeface="Wingdings" pitchFamily="2" charset="2"/>
            </a:endParaRPr>
          </a:p>
          <a:p>
            <a:pPr marL="685617" lvl="0" indent="-342900">
              <a:buFont typeface="Wingdings" panose="05000000000000000000" pitchFamily="2" charset="2"/>
              <a:buChar char="à"/>
            </a:pPr>
            <a:r>
              <a:rPr lang="en-GB" sz="1600" dirty="0">
                <a:sym typeface="Wingdings" pitchFamily="2" charset="2"/>
              </a:rPr>
              <a:t>access on </a:t>
            </a:r>
            <a:r>
              <a:rPr lang="en-DE" sz="1600" dirty="0">
                <a:sym typeface="Wingdings" pitchFamily="2" charset="2"/>
              </a:rPr>
              <a:t>university </a:t>
            </a:r>
            <a:r>
              <a:rPr lang="en-GB" sz="1600" dirty="0">
                <a:sym typeface="Wingdings" pitchFamily="2" charset="2"/>
              </a:rPr>
              <a:t>internal websites and documents </a:t>
            </a:r>
            <a:r>
              <a:rPr lang="en-DE" sz="1600" dirty="0">
                <a:sym typeface="Wingdings" pitchFamily="2" charset="2"/>
              </a:rPr>
              <a:t>from home</a:t>
            </a:r>
          </a:p>
          <a:p>
            <a:pPr marL="685617" lvl="0" indent="-342900">
              <a:buFont typeface="Wingdings" panose="05000000000000000000" pitchFamily="2" charset="2"/>
              <a:buChar char="à"/>
            </a:pPr>
            <a:r>
              <a:rPr lang="en-DE" sz="1600" dirty="0">
                <a:sym typeface="Wingdings" pitchFamily="2" charset="2"/>
              </a:rPr>
              <a:t>within </a:t>
            </a:r>
            <a:r>
              <a:rPr lang="en-GB" sz="1600" dirty="0">
                <a:sym typeface="Wingdings" pitchFamily="2" charset="2"/>
              </a:rPr>
              <a:t>SLUB</a:t>
            </a:r>
            <a:r>
              <a:rPr lang="en-DE" sz="1600" dirty="0">
                <a:sym typeface="Wingdings" pitchFamily="2" charset="2"/>
              </a:rPr>
              <a:t>/</a:t>
            </a:r>
            <a:r>
              <a:rPr lang="en-GB" sz="1600" dirty="0">
                <a:sym typeface="Wingdings" pitchFamily="2" charset="2"/>
              </a:rPr>
              <a:t>university</a:t>
            </a:r>
            <a:r>
              <a:rPr lang="en-DE" sz="1600" dirty="0">
                <a:sym typeface="Wingdings" pitchFamily="2" charset="2"/>
              </a:rPr>
              <a:t>:</a:t>
            </a:r>
            <a:r>
              <a:rPr lang="en-GB" sz="1600" dirty="0">
                <a:sym typeface="Wingdings" pitchFamily="2" charset="2"/>
              </a:rPr>
              <a:t> access to these websites through </a:t>
            </a:r>
            <a:r>
              <a:rPr lang="en-GB" sz="1600" dirty="0" err="1">
                <a:sym typeface="Wingdings" pitchFamily="2" charset="2"/>
              </a:rPr>
              <a:t>eduroam</a:t>
            </a:r>
            <a:endParaRPr lang="en-DE" sz="1600" dirty="0">
              <a:sym typeface="Wingdings" pitchFamily="2" charset="2"/>
            </a:endParaRPr>
          </a:p>
          <a:p>
            <a:pPr marL="685617" lvl="0" indent="-342900">
              <a:buFont typeface="Wingdings" panose="05000000000000000000" pitchFamily="2" charset="2"/>
              <a:buChar char="à"/>
            </a:pPr>
            <a:endParaRPr lang="en-DE" sz="1600" dirty="0">
              <a:sym typeface="Wingdings" pitchFamily="2" charset="2"/>
            </a:endParaRPr>
          </a:p>
          <a:p>
            <a:pPr lvl="0"/>
            <a:r>
              <a:rPr lang="en-DE" sz="1600" dirty="0">
                <a:sym typeface="Wingdings" pitchFamily="2" charset="2"/>
              </a:rPr>
              <a:t>VPN setup guide</a:t>
            </a:r>
            <a:r>
              <a:rPr lang="de-DE" sz="1600" dirty="0">
                <a:sym typeface="Wingdings" pitchFamily="2" charset="2"/>
              </a:rPr>
              <a:t>:</a:t>
            </a:r>
          </a:p>
          <a:p>
            <a:pPr lvl="0"/>
            <a:r>
              <a:rPr lang="en-GB" sz="1600" dirty="0">
                <a:hlinkClick r:id="rId2"/>
              </a:rPr>
              <a:t>https://tud.link/g6mf</a:t>
            </a:r>
            <a:endParaRPr lang="en-DE" sz="1600" dirty="0"/>
          </a:p>
          <a:p>
            <a:pPr lvl="0"/>
            <a:r>
              <a:rPr lang="en-GB" sz="1600" dirty="0">
                <a:sym typeface="Wingdings" pitchFamily="2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8779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3D67C-FA9F-3DD4-F940-CB789C184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SELMA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DC21D6-77F7-9C64-6A60-483FF8EC45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indent="-342717">
              <a:spcBef>
                <a:spcPts val="450"/>
              </a:spcBef>
              <a:tabLst>
                <a:tab pos="540000" algn="l"/>
              </a:tabLst>
            </a:pPr>
            <a:r>
              <a:rPr lang="en-GB" sz="1600" dirty="0">
                <a:sym typeface="Wingdings" panose="05000000000000000000" pitchFamily="2" charset="2"/>
              </a:rPr>
              <a:t>	</a:t>
            </a:r>
            <a:r>
              <a:rPr lang="en-DE" sz="1600" dirty="0">
                <a:sym typeface="Wingdings" panose="05000000000000000000" pitchFamily="2" charset="2"/>
              </a:rPr>
              <a:t> manages</a:t>
            </a:r>
            <a:r>
              <a:rPr lang="en-GB" sz="1600" dirty="0"/>
              <a:t> your personal data on the TU server</a:t>
            </a:r>
            <a:endParaRPr lang="en-DE" sz="1600" dirty="0"/>
          </a:p>
          <a:p>
            <a:pPr indent="-342717">
              <a:spcBef>
                <a:spcPts val="450"/>
              </a:spcBef>
              <a:tabLst>
                <a:tab pos="540000" algn="l"/>
              </a:tabLst>
            </a:pPr>
            <a:r>
              <a:rPr lang="de-DE" sz="1600" dirty="0">
                <a:sym typeface="Wingdings" panose="05000000000000000000" pitchFamily="2" charset="2"/>
              </a:rPr>
              <a:t>	</a:t>
            </a:r>
            <a:r>
              <a:rPr lang="en-DE" sz="1600" dirty="0">
                <a:sym typeface="Wingdings" panose="05000000000000000000" pitchFamily="2" charset="2"/>
              </a:rPr>
              <a:t></a:t>
            </a:r>
            <a:r>
              <a:rPr lang="en-GB" sz="1600" dirty="0"/>
              <a:t> </a:t>
            </a:r>
            <a:r>
              <a:rPr lang="en-DE" sz="1600" dirty="0"/>
              <a:t>e.g. </a:t>
            </a:r>
            <a:r>
              <a:rPr lang="en-GB" sz="1600" dirty="0"/>
              <a:t>your enrolment papers </a:t>
            </a:r>
            <a:r>
              <a:rPr lang="en-DE" sz="1600" dirty="0"/>
              <a:t>&amp;</a:t>
            </a:r>
            <a:r>
              <a:rPr lang="en-GB" sz="1600" dirty="0"/>
              <a:t> some other papers in digital form</a:t>
            </a:r>
            <a:br>
              <a:rPr lang="en-GB" sz="1600" dirty="0"/>
            </a:br>
            <a:endParaRPr lang="en-DE" sz="1600" dirty="0"/>
          </a:p>
          <a:p>
            <a:pPr indent="-342717">
              <a:spcBef>
                <a:spcPts val="450"/>
              </a:spcBef>
            </a:pPr>
            <a:r>
              <a:rPr lang="en-DE" sz="1400" dirty="0"/>
              <a:t>	</a:t>
            </a:r>
            <a:r>
              <a:rPr lang="en-DE" sz="1200" i="1" dirty="0"/>
              <a:t>It is planned for</a:t>
            </a:r>
            <a:r>
              <a:rPr lang="en-GB" sz="1200" i="1" dirty="0"/>
              <a:t> SELMA </a:t>
            </a:r>
            <a:r>
              <a:rPr lang="en-DE" sz="1200" i="1" dirty="0"/>
              <a:t>to</a:t>
            </a:r>
            <a:r>
              <a:rPr lang="en-GB" sz="1200" i="1" dirty="0"/>
              <a:t> replace HISQIS</a:t>
            </a:r>
            <a:r>
              <a:rPr lang="en-DE" sz="1200" i="1" dirty="0"/>
              <a:t> at some point in the future</a:t>
            </a:r>
            <a:r>
              <a:rPr lang="en-GB" sz="1200" i="1" dirty="0"/>
              <a:t>.</a:t>
            </a:r>
            <a:br>
              <a:rPr lang="en-GB" sz="1200" i="1" dirty="0"/>
            </a:br>
            <a:endParaRPr lang="en-GB" sz="1200" i="1" dirty="0"/>
          </a:p>
          <a:p>
            <a:pPr marL="342900" indent="-342900">
              <a:spcBef>
                <a:spcPts val="450"/>
              </a:spcBef>
              <a:buFont typeface="+mj-lt"/>
              <a:buAutoNum type="arabicPeriod"/>
              <a:tabLst>
                <a:tab pos="540000" algn="l"/>
              </a:tabLst>
            </a:pPr>
            <a:r>
              <a:rPr lang="de-DE" sz="1600" dirty="0"/>
              <a:t> 	</a:t>
            </a:r>
            <a:r>
              <a:rPr lang="en-DE" sz="1600" dirty="0"/>
              <a:t>access</a:t>
            </a:r>
            <a:r>
              <a:rPr lang="en-GB" sz="1600" dirty="0"/>
              <a:t> "Selma TUD“</a:t>
            </a:r>
            <a:r>
              <a:rPr lang="en-DE" sz="1600" dirty="0"/>
              <a:t>:</a:t>
            </a:r>
          </a:p>
          <a:p>
            <a:pPr marL="0">
              <a:spcBef>
                <a:spcPts val="450"/>
              </a:spcBef>
            </a:pPr>
            <a:r>
              <a:rPr lang="en-DE" sz="1600" dirty="0"/>
              <a:t>	</a:t>
            </a:r>
            <a:r>
              <a:rPr lang="en-GB" sz="1600" dirty="0">
                <a:hlinkClick r:id="rId2"/>
              </a:rPr>
              <a:t>https://tud.link/olu1</a:t>
            </a:r>
            <a:endParaRPr lang="en-DE" sz="1600" dirty="0"/>
          </a:p>
          <a:p>
            <a:pPr marL="0">
              <a:spcBef>
                <a:spcPts val="450"/>
              </a:spcBef>
            </a:pPr>
            <a:endParaRPr lang="en-GB" sz="1600" dirty="0"/>
          </a:p>
          <a:p>
            <a:pPr marL="342900" indent="-342900">
              <a:spcBef>
                <a:spcPts val="450"/>
              </a:spcBef>
              <a:buAutoNum type="arabicPeriod" startAt="2"/>
              <a:tabLst>
                <a:tab pos="540000" algn="l"/>
              </a:tabLst>
            </a:pPr>
            <a:r>
              <a:rPr lang="de-DE" sz="1600" dirty="0"/>
              <a:t> 	</a:t>
            </a:r>
            <a:r>
              <a:rPr lang="en-DE" sz="1600" dirty="0"/>
              <a:t>l</a:t>
            </a:r>
            <a:r>
              <a:rPr lang="en-GB" sz="1600" dirty="0" err="1"/>
              <a:t>ogin</a:t>
            </a:r>
            <a:r>
              <a:rPr lang="en-GB" sz="1600" dirty="0"/>
              <a:t> with ZIH-Login </a:t>
            </a:r>
            <a:endParaRPr lang="en-DE" sz="1600" dirty="0"/>
          </a:p>
          <a:p>
            <a:pPr marL="342900" indent="-342900">
              <a:spcBef>
                <a:spcPts val="450"/>
              </a:spcBef>
              <a:buAutoNum type="arabicPeriod" startAt="2"/>
            </a:pPr>
            <a:endParaRPr lang="en-GB" sz="1600" dirty="0"/>
          </a:p>
          <a:p>
            <a:pPr marL="0">
              <a:spcBef>
                <a:spcPts val="450"/>
              </a:spcBef>
              <a:tabLst>
                <a:tab pos="540000" algn="l"/>
              </a:tabLst>
            </a:pPr>
            <a:r>
              <a:rPr lang="en-DE" sz="1600" dirty="0"/>
              <a:t>3.</a:t>
            </a:r>
            <a:r>
              <a:rPr lang="de-DE" sz="1600" dirty="0"/>
              <a:t>	</a:t>
            </a:r>
            <a:r>
              <a:rPr lang="en-DE" sz="1600" dirty="0"/>
              <a:t>a</a:t>
            </a:r>
            <a:r>
              <a:rPr lang="en-GB" sz="1600" dirty="0" err="1"/>
              <a:t>ccess</a:t>
            </a:r>
            <a:r>
              <a:rPr lang="en-GB" sz="1600" dirty="0"/>
              <a:t> to personal data and </a:t>
            </a:r>
            <a:br>
              <a:rPr lang="en-GB" sz="1600" dirty="0"/>
            </a:br>
            <a:r>
              <a:rPr lang="en-GB" sz="1600" dirty="0"/>
              <a:t>	papers in the respective </a:t>
            </a:r>
            <a:br>
              <a:rPr lang="en-GB" sz="1600" dirty="0"/>
            </a:br>
            <a:r>
              <a:rPr lang="en-GB" sz="1600" dirty="0"/>
              <a:t>	menu points</a:t>
            </a:r>
            <a:endParaRPr lang="en-GB" sz="1800" dirty="0"/>
          </a:p>
          <a:p>
            <a:pPr marL="0">
              <a:buClr>
                <a:srgbClr val="0B2A51"/>
              </a:buClr>
              <a:buSzPct val="100000"/>
            </a:pPr>
            <a:endParaRPr lang="en-GB" sz="1800" dirty="0"/>
          </a:p>
          <a:p>
            <a:pPr marL="0">
              <a:buClr>
                <a:srgbClr val="0B2A51"/>
              </a:buClr>
              <a:buSzPct val="100000"/>
            </a:pPr>
            <a:endParaRPr lang="en-GB" sz="1800" dirty="0"/>
          </a:p>
          <a:p>
            <a:pPr marL="0">
              <a:buClr>
                <a:srgbClr val="0B2A51"/>
              </a:buClr>
              <a:buSzPct val="100000"/>
            </a:pPr>
            <a:endParaRPr lang="en-GB" sz="1800" dirty="0"/>
          </a:p>
          <a:p>
            <a:pPr marL="0">
              <a:buClr>
                <a:srgbClr val="0B2A51"/>
              </a:buClr>
              <a:buSzPct val="100000"/>
            </a:pPr>
            <a:endParaRPr lang="en-GB" sz="1800" dirty="0"/>
          </a:p>
        </p:txBody>
      </p:sp>
      <p:pic>
        <p:nvPicPr>
          <p:cNvPr id="4" name="Grafik 3" descr="InkedIMG_0330_LI.jpg">
            <a:extLst>
              <a:ext uri="{FF2B5EF4-FFF2-40B4-BE49-F238E27FC236}">
                <a16:creationId xmlns:a16="http://schemas.microsoft.com/office/drawing/2014/main" id="{246D0C03-B135-34FA-CA88-901C6B2D38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1277" t="13901" b="20709"/>
          <a:stretch>
            <a:fillRect/>
          </a:stretch>
        </p:blipFill>
        <p:spPr>
          <a:xfrm>
            <a:off x="5565537" y="2929290"/>
            <a:ext cx="5341260" cy="265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08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7C1E86-23CB-F458-8C57-D82FF919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Uni Mail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1E81C3-49A2-6243-D71A-B599E902F67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685617" indent="-342900">
              <a:buFont typeface="Wingdings" panose="05000000000000000000" pitchFamily="2" charset="2"/>
              <a:buChar char="à"/>
            </a:pPr>
            <a:r>
              <a:rPr lang="en-DE" sz="1600" dirty="0">
                <a:sym typeface="Wingdings" panose="05000000000000000000" pitchFamily="2" charset="2"/>
              </a:rPr>
              <a:t>to exchange internal mails, e.g. </a:t>
            </a:r>
            <a:r>
              <a:rPr lang="en-DE" sz="1600" dirty="0"/>
              <a:t>emails from lecturers 	and other university</a:t>
            </a:r>
          </a:p>
          <a:p>
            <a:pPr marL="685617" indent="-342900">
              <a:buFont typeface="Wingdings" panose="05000000000000000000" pitchFamily="2" charset="2"/>
              <a:buChar char="à"/>
            </a:pPr>
            <a:endParaRPr lang="en-GB" sz="1600" dirty="0"/>
          </a:p>
          <a:p>
            <a:pPr marL="685617" indent="-342900">
              <a:buFont typeface="Wingdings" panose="05000000000000000000" pitchFamily="2" charset="2"/>
              <a:buChar char="à"/>
            </a:pPr>
            <a:r>
              <a:rPr lang="en-DE" sz="1600" dirty="0"/>
              <a:t>a</a:t>
            </a:r>
            <a:r>
              <a:rPr lang="en-GB" sz="1600" dirty="0" err="1"/>
              <a:t>ccess</a:t>
            </a:r>
            <a:r>
              <a:rPr lang="en-GB" sz="1600" dirty="0"/>
              <a:t> </a:t>
            </a:r>
            <a:r>
              <a:rPr lang="en-DE" sz="1600" dirty="0"/>
              <a:t>through the</a:t>
            </a:r>
            <a:r>
              <a:rPr lang="en-GB" sz="1600" dirty="0"/>
              <a:t> following link: </a:t>
            </a:r>
            <a:r>
              <a:rPr lang="en-GB" sz="1600" dirty="0">
                <a:hlinkClick r:id="rId2"/>
              </a:rPr>
              <a:t>https://tud.link/xh6h</a:t>
            </a:r>
            <a:endParaRPr lang="en-DE" sz="1600" dirty="0"/>
          </a:p>
          <a:p>
            <a:endParaRPr lang="en-GB" sz="1600" dirty="0"/>
          </a:p>
          <a:p>
            <a:pPr marL="685617" indent="-342900">
              <a:buFont typeface="Wingdings" panose="05000000000000000000" pitchFamily="2" charset="2"/>
              <a:buChar char="à"/>
            </a:pPr>
            <a:r>
              <a:rPr lang="en-DE" sz="1600" dirty="0">
                <a:sym typeface="Wingdings" panose="05000000000000000000" pitchFamily="2" charset="2"/>
              </a:rPr>
              <a:t>s</a:t>
            </a:r>
            <a:r>
              <a:rPr lang="en-GB" sz="1600" dirty="0" err="1">
                <a:sym typeface="Wingdings" panose="05000000000000000000" pitchFamily="2" charset="2"/>
              </a:rPr>
              <a:t>etup</a:t>
            </a:r>
            <a:r>
              <a:rPr lang="en-GB" sz="1600" dirty="0">
                <a:sym typeface="Wingdings" panose="05000000000000000000" pitchFamily="2" charset="2"/>
              </a:rPr>
              <a:t> forwarding to other mail addresses</a:t>
            </a:r>
            <a:r>
              <a:rPr lang="en-DE" sz="1600" dirty="0">
                <a:sym typeface="Wingdings" panose="05000000000000000000" pitchFamily="2" charset="2"/>
              </a:rPr>
              <a:t>:</a:t>
            </a:r>
          </a:p>
          <a:p>
            <a:r>
              <a:rPr lang="en-DE" sz="1600" dirty="0"/>
              <a:t>	</a:t>
            </a:r>
            <a:r>
              <a:rPr lang="en-GB" sz="1600" dirty="0">
                <a:hlinkClick r:id="rId3"/>
              </a:rPr>
              <a:t>https://tud.link/kpng</a:t>
            </a:r>
            <a:endParaRPr lang="en-GB" sz="1600" dirty="0"/>
          </a:p>
          <a:p>
            <a:pPr marL="685617" indent="-342900">
              <a:buFont typeface="Wingdings" panose="05000000000000000000" pitchFamily="2" charset="2"/>
              <a:buChar char="à"/>
            </a:pPr>
            <a:r>
              <a:rPr lang="de-DE" sz="1600" dirty="0">
                <a:sym typeface="Wingdings" panose="05000000000000000000" pitchFamily="2" charset="2"/>
              </a:rPr>
              <a:t>Tutorials </a:t>
            </a:r>
            <a:r>
              <a:rPr lang="de-DE" sz="1600" dirty="0" err="1">
                <a:sym typeface="Wingdings" panose="05000000000000000000" pitchFamily="2" charset="2"/>
              </a:rPr>
              <a:t>for</a:t>
            </a:r>
            <a:r>
              <a:rPr lang="de-DE" sz="1600" dirty="0">
                <a:sym typeface="Wingdings" panose="05000000000000000000" pitchFamily="2" charset="2"/>
              </a:rPr>
              <a:t> different </a:t>
            </a:r>
            <a:r>
              <a:rPr lang="de-DE" sz="1600" dirty="0" err="1">
                <a:sym typeface="Wingdings" panose="05000000000000000000" pitchFamily="2" charset="2"/>
              </a:rPr>
              <a:t>clients</a:t>
            </a:r>
            <a:r>
              <a:rPr lang="de-DE" sz="1600" dirty="0">
                <a:sym typeface="Wingdings" panose="05000000000000000000" pitchFamily="2" charset="2"/>
              </a:rPr>
              <a:t> and mobile </a:t>
            </a:r>
            <a:r>
              <a:rPr lang="de-DE" sz="1600" dirty="0" err="1">
                <a:sym typeface="Wingdings" panose="05000000000000000000" pitchFamily="2" charset="2"/>
              </a:rPr>
              <a:t>devices</a:t>
            </a:r>
            <a:r>
              <a:rPr lang="de-DE" sz="1600" dirty="0">
                <a:sym typeface="Wingdings" panose="05000000000000000000" pitchFamily="2" charset="2"/>
              </a:rPr>
              <a:t>:</a:t>
            </a:r>
            <a:br>
              <a:rPr lang="de-DE" sz="1600" dirty="0">
                <a:sym typeface="Wingdings" panose="05000000000000000000" pitchFamily="2" charset="2"/>
              </a:rPr>
            </a:br>
            <a:br>
              <a:rPr lang="de-DE" sz="1600" dirty="0">
                <a:sym typeface="Wingdings" panose="05000000000000000000" pitchFamily="2" charset="2"/>
              </a:rPr>
            </a:br>
            <a:r>
              <a:rPr lang="en-GB" sz="1600" dirty="0">
                <a:hlinkClick r:id="rId4"/>
              </a:rPr>
              <a:t>https://tud.link/gvex</a:t>
            </a:r>
            <a:r>
              <a:rPr lang="en-DE" sz="1600" dirty="0"/>
              <a:t> </a:t>
            </a:r>
            <a:endParaRPr lang="en-GB" sz="1600" dirty="0"/>
          </a:p>
          <a:p>
            <a:endParaRPr lang="en-GB" sz="1600" dirty="0"/>
          </a:p>
          <a:p>
            <a:endParaRPr lang="en-DE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285971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58E529-8C14-C060-F4DB-D00F4CFF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OPAL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DCCD19-4791-3532-0760-85B979950B2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indent="-342717">
              <a:spcBef>
                <a:spcPts val="450"/>
              </a:spcBef>
            </a:pPr>
            <a:r>
              <a:rPr lang="en-GB" sz="1600" dirty="0"/>
              <a:t>“</a:t>
            </a:r>
            <a:r>
              <a:rPr lang="en-DE" sz="1600" dirty="0"/>
              <a:t>online platform for academic teaching and learning”</a:t>
            </a:r>
          </a:p>
          <a:p>
            <a:pPr lvl="0" indent="-342717">
              <a:spcBef>
                <a:spcPts val="450"/>
              </a:spcBef>
            </a:pPr>
            <a:r>
              <a:rPr lang="en-DE" sz="1600" dirty="0">
                <a:sym typeface="Wingdings" panose="05000000000000000000" pitchFamily="2" charset="2"/>
              </a:rPr>
              <a:t>	 scriptures, lecture &amp; exercise materials</a:t>
            </a:r>
            <a:br>
              <a:rPr lang="en-GB" sz="1600" dirty="0"/>
            </a:br>
            <a:endParaRPr lang="en-GB" sz="16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/>
            </a:pPr>
            <a:r>
              <a:rPr lang="en-DE" sz="1600" dirty="0"/>
              <a:t>login </a:t>
            </a:r>
            <a:r>
              <a:rPr lang="en-GB" sz="1600" dirty="0"/>
              <a:t>ZIH-Login</a:t>
            </a:r>
            <a:br>
              <a:rPr lang="en-GB" sz="1600" dirty="0"/>
            </a:br>
            <a:endParaRPr lang="en-GB" sz="16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/>
            </a:pPr>
            <a:r>
              <a:rPr lang="en-DE" sz="1600" dirty="0"/>
              <a:t>finding your courses/course selection:</a:t>
            </a:r>
          </a:p>
          <a:p>
            <a:pPr marL="0" lvl="0">
              <a:spcBef>
                <a:spcPts val="450"/>
              </a:spcBef>
            </a:pPr>
            <a:r>
              <a:rPr lang="en-DE" sz="1600" dirty="0"/>
              <a:t>		</a:t>
            </a:r>
            <a:r>
              <a:rPr lang="en-DE" sz="1600" dirty="0">
                <a:sym typeface="Wingdings" panose="05000000000000000000" pitchFamily="2" charset="2"/>
              </a:rPr>
              <a:t> course name</a:t>
            </a:r>
          </a:p>
          <a:p>
            <a:pPr marL="0" lvl="0">
              <a:spcBef>
                <a:spcPts val="450"/>
              </a:spcBef>
            </a:pPr>
            <a:r>
              <a:rPr lang="en-DE" sz="1600" dirty="0">
                <a:sym typeface="Wingdings" panose="05000000000000000000" pitchFamily="2" charset="2"/>
              </a:rPr>
              <a:t>		 abbreviation of the lecture (to be found within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en-DE" sz="1600" dirty="0">
                <a:sym typeface="Wingdings" panose="05000000000000000000" pitchFamily="2" charset="2"/>
              </a:rPr>
              <a:t>module descriptions) </a:t>
            </a:r>
          </a:p>
          <a:p>
            <a:pPr marL="0" lvl="0">
              <a:spcBef>
                <a:spcPts val="450"/>
              </a:spcBef>
            </a:pPr>
            <a:r>
              <a:rPr lang="en-DE" sz="1600" i="1" dirty="0">
                <a:sym typeface="Wingdings" panose="05000000000000000000" pitchFamily="2" charset="2"/>
              </a:rPr>
              <a:t>		</a:t>
            </a:r>
            <a:r>
              <a:rPr lang="en-DE" sz="1600" dirty="0">
                <a:sym typeface="Wingdings" panose="05000000000000000000" pitchFamily="2" charset="2"/>
              </a:rPr>
              <a:t> names/TU-pages of the lecturers</a:t>
            </a:r>
          </a:p>
          <a:p>
            <a:pPr marL="0" lvl="0">
              <a:spcBef>
                <a:spcPts val="450"/>
              </a:spcBef>
            </a:pPr>
            <a:r>
              <a:rPr lang="en-DE" sz="1600" dirty="0">
                <a:sym typeface="Wingdings" panose="05000000000000000000" pitchFamily="2" charset="2"/>
              </a:rPr>
              <a:t>		 specialty pages of the hydrosciences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04411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A09F30-CCD4-5C23-4E72-AF06A2754A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r>
              <a:rPr lang="en-GB" sz="1600" dirty="0"/>
              <a:t>access to the material</a:t>
            </a:r>
            <a:r>
              <a:rPr lang="en-DE" sz="1600" dirty="0"/>
              <a:t>s partially through subscriptions</a:t>
            </a:r>
            <a:r>
              <a:rPr lang="en-GB" sz="1600" dirty="0"/>
              <a:t> </a:t>
            </a:r>
            <a:r>
              <a:rPr lang="en-DE" sz="1600" dirty="0"/>
              <a:t>in time</a:t>
            </a:r>
            <a:br>
              <a:rPr lang="de-DE" sz="1600" dirty="0"/>
            </a:br>
            <a:endParaRPr lang="en-GB" sz="16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r>
              <a:rPr lang="en-DE" sz="1600" dirty="0"/>
              <a:t>s</a:t>
            </a:r>
            <a:r>
              <a:rPr lang="en-GB" sz="1600" dirty="0" err="1"/>
              <a:t>ome</a:t>
            </a:r>
            <a:r>
              <a:rPr lang="en-DE" sz="1600" dirty="0"/>
              <a:t> </a:t>
            </a:r>
            <a:r>
              <a:rPr lang="en-GB" sz="1600" dirty="0"/>
              <a:t>material</a:t>
            </a:r>
            <a:r>
              <a:rPr lang="en-DE" sz="1600" dirty="0"/>
              <a:t>s</a:t>
            </a:r>
            <a:r>
              <a:rPr lang="en-GB" sz="1600" dirty="0"/>
              <a:t> </a:t>
            </a:r>
            <a:r>
              <a:rPr lang="en-DE" sz="1600" dirty="0"/>
              <a:t>=</a:t>
            </a:r>
            <a:r>
              <a:rPr lang="en-GB" sz="1600" dirty="0"/>
              <a:t> password protected</a:t>
            </a:r>
            <a:endParaRPr lang="en-DE" sz="1600" dirty="0"/>
          </a:p>
          <a:p>
            <a:pPr marL="0" lvl="0">
              <a:spcBef>
                <a:spcPts val="450"/>
              </a:spcBef>
            </a:pPr>
            <a:r>
              <a:rPr lang="en-DE" sz="1600" dirty="0"/>
              <a:t>		</a:t>
            </a:r>
            <a:r>
              <a:rPr lang="en-DE" sz="1600" dirty="0">
                <a:sym typeface="Wingdings" panose="05000000000000000000" pitchFamily="2" charset="2"/>
              </a:rPr>
              <a:t> </a:t>
            </a:r>
            <a:r>
              <a:rPr lang="en-GB" sz="1600" dirty="0"/>
              <a:t>given at the first lecture of a semester.</a:t>
            </a:r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endParaRPr lang="en-GB" sz="1600" dirty="0"/>
          </a:p>
          <a:p>
            <a:pPr marL="457200" indent="-457200">
              <a:spcBef>
                <a:spcPts val="450"/>
              </a:spcBef>
              <a:buFont typeface="+mj-lt"/>
              <a:buAutoNum type="arabicPeriod" startAt="3"/>
            </a:pPr>
            <a:r>
              <a:rPr lang="de-DE" sz="1600" dirty="0">
                <a:hlinkClick r:id="rId2"/>
              </a:rPr>
              <a:t>https://tud.link/pkxu</a:t>
            </a:r>
            <a:r>
              <a:rPr lang="de-DE" sz="1600" dirty="0"/>
              <a:t> , einloggen mit ZIH-Login</a:t>
            </a:r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endParaRPr lang="en-GB" sz="1600" dirty="0"/>
          </a:p>
          <a:p>
            <a:pPr marL="457200" lvl="0" indent="-457200">
              <a:spcBef>
                <a:spcPts val="450"/>
              </a:spcBef>
              <a:buFont typeface="+mj-lt"/>
              <a:buAutoNum type="arabicPeriod" startAt="3"/>
            </a:pPr>
            <a:endParaRPr lang="en-GB" sz="1600" dirty="0"/>
          </a:p>
        </p:txBody>
      </p:sp>
      <p:pic>
        <p:nvPicPr>
          <p:cNvPr id="4" name="Grafik 3" descr="3a77317f-078b-4fb9-8e91-c3b866d546be.png">
            <a:extLst>
              <a:ext uri="{FF2B5EF4-FFF2-40B4-BE49-F238E27FC236}">
                <a16:creationId xmlns:a16="http://schemas.microsoft.com/office/drawing/2014/main" id="{B6D2DBC4-058B-3827-E13A-7D1B2DD2B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352" y="3270250"/>
            <a:ext cx="4540250" cy="25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2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A70F82-C8F0-8768-ECE2-294D7C0EF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Sport</a:t>
            </a:r>
            <a:r>
              <a:rPr lang="en-DE" b="1" dirty="0">
                <a:solidFill>
                  <a:srgbClr val="002060"/>
                </a:solidFill>
              </a:rPr>
              <a:t>s courses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3CA1B7-2C4F-8219-6E98-3BD49BB74DE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indent="-342717">
              <a:spcBef>
                <a:spcPts val="450"/>
              </a:spcBef>
            </a:pPr>
            <a:r>
              <a:rPr lang="en-GB" sz="1600" dirty="0"/>
              <a:t>	</a:t>
            </a:r>
            <a:r>
              <a:rPr lang="en-DE" sz="1600" dirty="0"/>
              <a:t>= of</a:t>
            </a:r>
            <a:r>
              <a:rPr lang="en-GB" sz="1600" dirty="0"/>
              <a:t>f</a:t>
            </a:r>
            <a:r>
              <a:rPr lang="en-DE" sz="1600" dirty="0"/>
              <a:t>ered by the DHSZ (or DUSC, “Dresden university sports centre”):	</a:t>
            </a:r>
          </a:p>
          <a:p>
            <a:pPr lvl="0" indent="-342717">
              <a:spcBef>
                <a:spcPts val="450"/>
              </a:spcBef>
            </a:pPr>
            <a:r>
              <a:rPr lang="en-DE" sz="1600" dirty="0"/>
              <a:t>			</a:t>
            </a:r>
            <a:r>
              <a:rPr lang="en-GB" sz="1600" dirty="0">
                <a:hlinkClick r:id="rId2"/>
              </a:rPr>
              <a:t>https://tud.link/980t</a:t>
            </a:r>
            <a:r>
              <a:rPr lang="en-DE" sz="1600" dirty="0"/>
              <a:t> </a:t>
            </a:r>
          </a:p>
          <a:p>
            <a:pPr lvl="0" indent="-342717">
              <a:spcBef>
                <a:spcPts val="450"/>
              </a:spcBef>
            </a:pPr>
            <a:endParaRPr lang="en-GB" sz="1600" dirty="0"/>
          </a:p>
          <a:p>
            <a:pPr marL="342900" lvl="0" indent="-342900">
              <a:spcBef>
                <a:spcPts val="450"/>
              </a:spcBef>
              <a:buFont typeface="Wingdings" panose="05000000000000000000" pitchFamily="2" charset="2"/>
              <a:buChar char="à"/>
            </a:pPr>
            <a:r>
              <a:rPr lang="en-DE" sz="1600" dirty="0">
                <a:sym typeface="Wingdings" panose="05000000000000000000" pitchFamily="2" charset="2"/>
              </a:rPr>
              <a:t>use the course “Account for faster registration” beforehead, because of limited participants, some are fully booked within minutes</a:t>
            </a:r>
          </a:p>
          <a:p>
            <a:pPr marL="342900" lvl="0" indent="-342900">
              <a:spcBef>
                <a:spcPts val="450"/>
              </a:spcBef>
              <a:buFont typeface="Wingdings" panose="05000000000000000000" pitchFamily="2" charset="2"/>
              <a:buChar char="à"/>
            </a:pPr>
            <a:endParaRPr lang="en-DE" sz="1600" dirty="0">
              <a:sym typeface="Wingdings" panose="05000000000000000000" pitchFamily="2" charset="2"/>
            </a:endParaRPr>
          </a:p>
          <a:p>
            <a:pPr marL="285750" lvl="0" indent="-285750">
              <a:spcBef>
                <a:spcPts val="450"/>
              </a:spcBef>
              <a:buFont typeface="Wingdings" panose="05000000000000000000" pitchFamily="2" charset="2"/>
              <a:buChar char="à"/>
            </a:pPr>
            <a:r>
              <a:rPr lang="en-DE" sz="1600" dirty="0">
                <a:sym typeface="Wingdings" panose="05000000000000000000" pitchFamily="2" charset="2"/>
              </a:rPr>
              <a:t>even if courses are already full, enrolling in the waiting lists is worthwhile</a:t>
            </a:r>
            <a:endParaRPr lang="de-DE" sz="1600" dirty="0">
              <a:sym typeface="Wingdings" panose="05000000000000000000" pitchFamily="2" charset="2"/>
            </a:endParaRPr>
          </a:p>
          <a:p>
            <a:pPr marL="285750" lvl="0" indent="-285750">
              <a:spcBef>
                <a:spcPts val="450"/>
              </a:spcBef>
              <a:buFont typeface="Wingdings" panose="05000000000000000000" pitchFamily="2" charset="2"/>
              <a:buChar char="à"/>
            </a:pPr>
            <a:endParaRPr lang="de-DE" sz="1600" dirty="0">
              <a:sym typeface="Wingdings" panose="05000000000000000000" pitchFamily="2" charset="2"/>
            </a:endParaRPr>
          </a:p>
          <a:p>
            <a:pPr marL="285750" lvl="0" indent="-285750">
              <a:spcBef>
                <a:spcPts val="450"/>
              </a:spcBef>
              <a:buFont typeface="Wingdings" panose="05000000000000000000" pitchFamily="2" charset="2"/>
              <a:buChar char="à"/>
            </a:pPr>
            <a:r>
              <a:rPr lang="de-DE" sz="1600" dirty="0">
                <a:sym typeface="Wingdings" panose="05000000000000000000" pitchFamily="2" charset="2"/>
              </a:rPr>
              <a:t>Registration: </a:t>
            </a:r>
            <a:r>
              <a:rPr lang="en-GB" sz="1600" dirty="0">
                <a:sym typeface="Wingdings" panose="05000000000000000000" pitchFamily="2" charset="2"/>
              </a:rPr>
              <a:t>starting at 12</a:t>
            </a:r>
            <a:r>
              <a:rPr lang="en-GB" sz="1600" baseline="30000" dirty="0">
                <a:sym typeface="Wingdings" panose="05000000000000000000" pitchFamily="2" charset="2"/>
              </a:rPr>
              <a:t>th</a:t>
            </a:r>
            <a:r>
              <a:rPr lang="en-GB" sz="1600" dirty="0">
                <a:sym typeface="Wingdings" panose="05000000000000000000" pitchFamily="2" charset="2"/>
              </a:rPr>
              <a:t> October, 2022 at 5 p.m.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43993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2C0411-8A41-AE88-1533-9847508F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LSK </a:t>
            </a:r>
            <a:r>
              <a:rPr lang="en-GB" b="1" dirty="0">
                <a:solidFill>
                  <a:srgbClr val="002060"/>
                </a:solidFill>
              </a:rPr>
              <a:t>Online –Language courses</a:t>
            </a:r>
            <a:r>
              <a:rPr lang="en-GB" dirty="0">
                <a:solidFill>
                  <a:srgbClr val="002060"/>
                </a:solidFill>
              </a:rPr>
              <a:t> 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4812C3-B8B9-37B1-8A41-6DAE9DD65B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656" y="930861"/>
            <a:ext cx="10580688" cy="4344987"/>
          </a:xfrm>
        </p:spPr>
        <p:txBody>
          <a:bodyPr/>
          <a:lstStyle/>
          <a:p>
            <a:pPr lvl="0" indent="-342717"/>
            <a:r>
              <a:rPr lang="de-DE" sz="1600" dirty="0"/>
              <a:t>	</a:t>
            </a:r>
            <a:r>
              <a:rPr lang="en-DE" sz="1600" dirty="0"/>
              <a:t>registration, deregistration</a:t>
            </a:r>
            <a:r>
              <a:rPr lang="en-GB" sz="1600" dirty="0"/>
              <a:t>, managing and grades as well as attendance certificate of the 	language courses</a:t>
            </a:r>
          </a:p>
          <a:p>
            <a:pPr lvl="0" indent="-342717"/>
            <a:endParaRPr lang="en-GB" sz="1600" dirty="0"/>
          </a:p>
          <a:p>
            <a:pPr marL="457200" lvl="0" indent="-457200">
              <a:buFont typeface="+mj-lt"/>
              <a:buAutoNum type="arabicPeriod"/>
            </a:pPr>
            <a:r>
              <a:rPr lang="en-GB" sz="1600" dirty="0">
                <a:hlinkClick r:id="rId3"/>
              </a:rPr>
              <a:t>https://tud.link/pkxu</a:t>
            </a:r>
            <a:r>
              <a:rPr lang="en-GB" sz="1600" dirty="0"/>
              <a:t> , login with ZIH-Login</a:t>
            </a:r>
          </a:p>
          <a:p>
            <a:pPr marL="457200" lvl="0" indent="-457200">
              <a:buFont typeface="+mj-lt"/>
              <a:buAutoNum type="arabicPeriod"/>
            </a:pPr>
            <a:endParaRPr lang="de-DE" sz="1600" dirty="0"/>
          </a:p>
          <a:p>
            <a:pPr marL="457200" lvl="0" indent="-457200">
              <a:buFont typeface="+mj-lt"/>
              <a:buAutoNum type="arabicPeriod"/>
            </a:pPr>
            <a:r>
              <a:rPr lang="de-DE" sz="1600" dirty="0"/>
              <a:t>Registration:</a:t>
            </a:r>
            <a:br>
              <a:rPr lang="de-DE" sz="1600" dirty="0"/>
            </a:br>
            <a:r>
              <a:rPr lang="en-DE" sz="1600" dirty="0">
                <a:sym typeface="Wingdings" panose="05000000000000000000" pitchFamily="2" charset="2"/>
              </a:rPr>
              <a:t></a:t>
            </a:r>
            <a:r>
              <a:rPr lang="en-GB" sz="1600" i="1" dirty="0">
                <a:sym typeface="Wingdings" pitchFamily="2" charset="2"/>
              </a:rPr>
              <a:t> </a:t>
            </a:r>
            <a:r>
              <a:rPr lang="en-DE" sz="1600" i="1" dirty="0">
                <a:sym typeface="Wingdings" pitchFamily="2" charset="2"/>
              </a:rPr>
              <a:t>choose language</a:t>
            </a:r>
            <a:r>
              <a:rPr lang="en-GB" sz="1600" i="1" dirty="0">
                <a:sym typeface="Wingdings" pitchFamily="2" charset="2"/>
              </a:rPr>
              <a:t> </a:t>
            </a:r>
            <a:r>
              <a:rPr lang="en-DE" sz="1600" i="1" dirty="0">
                <a:sym typeface="Wingdings" pitchFamily="2" charset="2"/>
              </a:rPr>
              <a:t>choose level</a:t>
            </a:r>
            <a:r>
              <a:rPr lang="en-GB" sz="1600" i="1" dirty="0">
                <a:sym typeface="Wingdings" pitchFamily="2" charset="2"/>
              </a:rPr>
              <a:t>(for higher level</a:t>
            </a:r>
            <a:r>
              <a:rPr lang="en-DE" sz="1600" i="1" dirty="0">
                <a:sym typeface="Wingdings" pitchFamily="2" charset="2"/>
              </a:rPr>
              <a:t>s</a:t>
            </a:r>
            <a:r>
              <a:rPr lang="en-GB" sz="1600" i="1" dirty="0">
                <a:sym typeface="Wingdings" pitchFamily="2" charset="2"/>
              </a:rPr>
              <a:t> of the language</a:t>
            </a:r>
            <a:r>
              <a:rPr lang="en-DE" sz="1600" i="1" dirty="0">
                <a:sym typeface="Wingdings" pitchFamily="2" charset="2"/>
              </a:rPr>
              <a:t>s</a:t>
            </a:r>
            <a:r>
              <a:rPr lang="en-GB" sz="1600" i="1" dirty="0">
                <a:sym typeface="Wingdings" pitchFamily="2" charset="2"/>
              </a:rPr>
              <a:t>, </a:t>
            </a:r>
            <a:r>
              <a:rPr lang="en-DE" sz="1600" i="1" dirty="0">
                <a:sym typeface="Wingdings" pitchFamily="2" charset="2"/>
              </a:rPr>
              <a:t>entrance test are often necessary</a:t>
            </a:r>
            <a:r>
              <a:rPr lang="en-GB" sz="1600" i="1" dirty="0">
                <a:sym typeface="Wingdings" pitchFamily="2" charset="2"/>
              </a:rPr>
              <a:t>)</a:t>
            </a:r>
          </a:p>
          <a:p>
            <a:pPr lvl="0"/>
            <a:endParaRPr lang="de-DE" sz="1600" dirty="0">
              <a:sym typeface="Wingdings" panose="05000000000000000000" pitchFamily="2" charset="2"/>
            </a:endParaRPr>
          </a:p>
          <a:p>
            <a:pPr lvl="0" indent="-342717"/>
            <a:r>
              <a:rPr lang="de-DE" sz="1600" dirty="0"/>
              <a:t>DATES: </a:t>
            </a:r>
          </a:p>
          <a:p>
            <a:pPr lvl="0" indent="-342717"/>
            <a:r>
              <a:rPr lang="en-GB" sz="1600" b="1" dirty="0"/>
              <a:t>Registration:</a:t>
            </a:r>
            <a:r>
              <a:rPr lang="en-GB" sz="1600" dirty="0"/>
              <a:t> 1</a:t>
            </a:r>
            <a:r>
              <a:rPr lang="en-GB" sz="1600" baseline="30000" dirty="0"/>
              <a:t>st</a:t>
            </a:r>
            <a:r>
              <a:rPr lang="en-GB" sz="1600" dirty="0"/>
              <a:t> October 2022, starting 00:00</a:t>
            </a:r>
          </a:p>
          <a:p>
            <a:pPr lvl="0" indent="-342717"/>
            <a:r>
              <a:rPr lang="en-GB" sz="1600" b="1" dirty="0"/>
              <a:t>Start of lectures:</a:t>
            </a:r>
            <a:r>
              <a:rPr lang="en-GB" sz="1600" dirty="0"/>
              <a:t> 17</a:t>
            </a:r>
            <a:r>
              <a:rPr lang="en-GB" sz="1600" baseline="30000" dirty="0"/>
              <a:t>th</a:t>
            </a:r>
            <a:r>
              <a:rPr lang="en-GB" sz="1600" dirty="0"/>
              <a:t> October 2022</a:t>
            </a:r>
          </a:p>
          <a:p>
            <a:pPr lvl="0"/>
            <a:endParaRPr lang="en-GB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894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9409D1-A2F1-F1B8-839C-5B154478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HISQIS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3DB857-220C-5B72-893D-E9CEF526E8C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indent="-342717"/>
            <a:r>
              <a:rPr lang="de-DE" sz="1600" dirty="0"/>
              <a:t> Plattform </a:t>
            </a:r>
            <a:r>
              <a:rPr lang="en-GB" sz="1600" dirty="0"/>
              <a:t>for exam registration and grade overview</a:t>
            </a:r>
          </a:p>
          <a:p>
            <a:pPr lvl="0" indent="-342717"/>
            <a:endParaRPr lang="en-GB" sz="1600" dirty="0"/>
          </a:p>
          <a:p>
            <a:pPr marL="457200" lvl="0" indent="-457200">
              <a:buFont typeface="+mj-lt"/>
              <a:buAutoNum type="arabicPeriod"/>
            </a:pPr>
            <a:r>
              <a:rPr lang="en-GB" sz="1600" dirty="0">
                <a:hlinkClick r:id="rId2"/>
              </a:rPr>
              <a:t>https://tud.link/tjcv</a:t>
            </a:r>
            <a:r>
              <a:rPr lang="en-DE" sz="1600" dirty="0"/>
              <a:t>, </a:t>
            </a:r>
            <a:r>
              <a:rPr lang="en-GB" sz="1600" dirty="0"/>
              <a:t>login with ZIH-Login</a:t>
            </a:r>
            <a:endParaRPr lang="en-DE" sz="1600" dirty="0"/>
          </a:p>
          <a:p>
            <a:pPr marL="457200" lvl="0" indent="-457200">
              <a:buFont typeface="+mj-lt"/>
              <a:buAutoNum type="arabicPeriod"/>
            </a:pPr>
            <a:endParaRPr lang="en-GB" sz="1600" dirty="0"/>
          </a:p>
          <a:p>
            <a:pPr marL="457200" lvl="0" indent="-457200">
              <a:buFont typeface="+mj-lt"/>
              <a:buAutoNum type="arabicPeriod"/>
            </a:pPr>
            <a:r>
              <a:rPr lang="en-DE" sz="1600" dirty="0"/>
              <a:t>binding exam registration = approx. 3 weeks before the exams, possible for 2 weeks, afterwards not anymore </a:t>
            </a:r>
          </a:p>
          <a:p>
            <a:pPr marL="0" lvl="0"/>
            <a:r>
              <a:rPr lang="en-DE" sz="1600" dirty="0"/>
              <a:t>	 </a:t>
            </a:r>
            <a:r>
              <a:rPr lang="en-DE" sz="1600" dirty="0">
                <a:sym typeface="Wingdings" panose="05000000000000000000" pitchFamily="2" charset="2"/>
              </a:rPr>
              <a:t> if problems occur: contact examination office:</a:t>
            </a:r>
          </a:p>
          <a:p>
            <a:pPr marL="0" lvl="0"/>
            <a:r>
              <a:rPr lang="en-DE" sz="1600" dirty="0">
                <a:sym typeface="Wingdings" panose="05000000000000000000" pitchFamily="2" charset="2"/>
              </a:rPr>
              <a:t>			</a:t>
            </a:r>
            <a:r>
              <a:rPr lang="en-GB" sz="1600" dirty="0">
                <a:hlinkClick r:id="rId3"/>
              </a:rPr>
              <a:t>https://tud.link/9era</a:t>
            </a:r>
            <a:endParaRPr lang="en-DE" sz="1600" dirty="0"/>
          </a:p>
          <a:p>
            <a:pPr marL="0" lvl="0"/>
            <a:endParaRPr lang="en-DE" sz="1600" dirty="0"/>
          </a:p>
          <a:p>
            <a:pPr marL="0" lvl="0">
              <a:tabLst>
                <a:tab pos="468000" algn="l"/>
                <a:tab pos="540000" algn="l"/>
              </a:tabLst>
            </a:pPr>
            <a:r>
              <a:rPr lang="en-DE" sz="1600" dirty="0"/>
              <a:t>3. </a:t>
            </a:r>
            <a:r>
              <a:rPr lang="de-DE" sz="1600" dirty="0"/>
              <a:t>	</a:t>
            </a:r>
            <a:r>
              <a:rPr lang="en-DE" sz="1600" dirty="0"/>
              <a:t>cancellation = possible until the day before the exam, after doing so</a:t>
            </a:r>
            <a:r>
              <a:rPr lang="en-GB" sz="1600" dirty="0"/>
              <a:t> </a:t>
            </a:r>
            <a:r>
              <a:rPr lang="en-DE" sz="1600" dirty="0"/>
              <a:t>registering again isn’t possible for the current semester</a:t>
            </a:r>
            <a:endParaRPr lang="en-GB" sz="1600" dirty="0"/>
          </a:p>
          <a:p>
            <a:pPr marL="457200" lvl="0" indent="-457200">
              <a:buFont typeface="+mj-lt"/>
              <a:buAutoNum type="arabicPeriod"/>
            </a:pPr>
            <a:endParaRPr lang="en-GB" sz="1600" dirty="0"/>
          </a:p>
          <a:p>
            <a:pPr marL="457200" lvl="0" indent="-457200">
              <a:buFont typeface="+mj-lt"/>
              <a:buAutoNum type="arabicPeriod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366687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WhatsApp Image 2019-10-06 at 11.43.13.jpeg">
            <a:extLst>
              <a:ext uri="{FF2B5EF4-FFF2-40B4-BE49-F238E27FC236}">
                <a16:creationId xmlns:a16="http://schemas.microsoft.com/office/drawing/2014/main" id="{E8B0B508-B4C3-5DE4-00FA-6D0BB615A16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 cstate="print"/>
          <a:stretch>
            <a:fillRect/>
          </a:stretch>
        </p:blipFill>
        <p:spPr>
          <a:xfrm>
            <a:off x="431835" y="731520"/>
            <a:ext cx="4971011" cy="2697480"/>
          </a:xfrm>
          <a:prstGeom prst="rect">
            <a:avLst/>
          </a:prstGeom>
        </p:spPr>
      </p:pic>
      <p:pic>
        <p:nvPicPr>
          <p:cNvPr id="5" name="Grafik 4" descr="WhatsApp Image 2019-10-06 at 11.43.13(1).jpeg">
            <a:extLst>
              <a:ext uri="{FF2B5EF4-FFF2-40B4-BE49-F238E27FC236}">
                <a16:creationId xmlns:a16="http://schemas.microsoft.com/office/drawing/2014/main" id="{3E9F524A-14DB-1D38-DAC1-DCBD54C9A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846" y="3727768"/>
            <a:ext cx="5984244" cy="186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07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98713-7FDA-629C-B255-0DFCCA79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002060"/>
                </a:solidFill>
              </a:rPr>
              <a:t>Microsoft Office</a:t>
            </a:r>
            <a:br>
              <a:rPr lang="de-DE" dirty="0"/>
            </a:b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8F5ACE-FB94-1388-BA9C-A37CADE8DEB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en-GB" sz="1600" dirty="0"/>
              <a:t>As a student at the TU Dresden a Microsoft Office package can be downloaded and used free of charge at CAMPUS SACHSEN. </a:t>
            </a:r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endParaRPr lang="en-GB" sz="1600" dirty="0"/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en-GB" sz="1600" dirty="0"/>
              <a:t>included are: Word, PowerPoint, Excel, Outlook, Access</a:t>
            </a:r>
          </a:p>
          <a:p>
            <a:pPr marL="457200" lvl="0" indent="-457200">
              <a:spcBef>
                <a:spcPts val="450"/>
              </a:spcBef>
              <a:buClr>
                <a:srgbClr val="0B2A51"/>
              </a:buClr>
              <a:buSzPct val="100000"/>
              <a:buFont typeface="+mj-lt"/>
              <a:buAutoNum type="arabicPeriod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en-GB" sz="1600" dirty="0"/>
              <a:t>Campus Sachsen:</a:t>
            </a:r>
            <a:endParaRPr lang="en-GB" sz="16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en-GB" sz="1600" dirty="0">
                <a:sym typeface="Wingdings" panose="05000000000000000000" pitchFamily="2" charset="2"/>
              </a:rPr>
              <a:t>	  </a:t>
            </a:r>
            <a:r>
              <a:rPr lang="en-GB" sz="1600" dirty="0">
                <a:hlinkClick r:id="rId2"/>
              </a:rPr>
              <a:t>https://tud.link/bvm5</a:t>
            </a:r>
            <a:endParaRPr lang="en-GB" sz="1600" dirty="0"/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en-GB" sz="1600" dirty="0"/>
              <a:t>	 </a:t>
            </a:r>
            <a:r>
              <a:rPr lang="en-GB" sz="1600" dirty="0">
                <a:sym typeface="Wingdings" panose="05000000000000000000" pitchFamily="2" charset="2"/>
              </a:rPr>
              <a:t> login through ZIH-login</a:t>
            </a:r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en-GB" sz="1600" dirty="0">
                <a:sym typeface="Wingdings" panose="05000000000000000000" pitchFamily="2" charset="2"/>
              </a:rPr>
              <a:t>	  choose </a:t>
            </a:r>
            <a:r>
              <a:rPr lang="en-GB" sz="1600" dirty="0"/>
              <a:t>Office 365 for students, registered for one year, afterwards the registration has to be 		renewed</a:t>
            </a:r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en-GB" sz="1600" dirty="0"/>
              <a:t>	 </a:t>
            </a:r>
            <a:r>
              <a:rPr lang="en-GB" sz="1600" dirty="0">
                <a:sym typeface="Wingdings" panose="05000000000000000000" pitchFamily="2" charset="2"/>
              </a:rPr>
              <a:t> </a:t>
            </a:r>
            <a:r>
              <a:rPr lang="en-GB" sz="1600" dirty="0"/>
              <a:t>follow download instructions</a:t>
            </a:r>
          </a:p>
          <a:p>
            <a:pPr marL="0" lvl="0">
              <a:spcBef>
                <a:spcPts val="450"/>
              </a:spcBef>
              <a:buClr>
                <a:srgbClr val="0B2A51"/>
              </a:buClr>
              <a:buSzPct val="100000"/>
              <a:tabLst>
                <a:tab pos="342718" algn="l"/>
                <a:tab pos="914043" algn="l"/>
                <a:tab pos="1828443" algn="l"/>
                <a:tab pos="2742843" algn="l"/>
                <a:tab pos="3657243" algn="l"/>
                <a:tab pos="4571643" algn="l"/>
                <a:tab pos="5486043" algn="l"/>
                <a:tab pos="6400443" algn="l"/>
                <a:tab pos="7314843" algn="l"/>
                <a:tab pos="8229243" algn="l"/>
                <a:tab pos="9143643" algn="l"/>
                <a:tab pos="10058043" algn="l"/>
              </a:tabLst>
            </a:pPr>
            <a:r>
              <a:rPr lang="en-GB" sz="1600" b="1" dirty="0"/>
              <a:t>	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911444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6183B9-4797-DC35-B85C-EEF30D3EB3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22654" y="511342"/>
            <a:ext cx="6946691" cy="4344987"/>
          </a:xfrm>
        </p:spPr>
        <p:txBody>
          <a:bodyPr/>
          <a:lstStyle/>
          <a:p>
            <a:pPr marL="0" lvl="0" algn="ctr"/>
            <a:r>
              <a:rPr lang="en-DE" sz="2400" dirty="0"/>
              <a:t>If any questions occur feel free to contact us directly at the faculty students’ council of hydro sciences</a:t>
            </a:r>
          </a:p>
          <a:p>
            <a:pPr marL="0" lvl="0" algn="ctr"/>
            <a:r>
              <a:rPr lang="de-DE" sz="2400" dirty="0"/>
              <a:t> </a:t>
            </a:r>
            <a:endParaRPr lang="en-DE" sz="2400" dirty="0"/>
          </a:p>
          <a:p>
            <a:pPr marL="0" lvl="0" algn="ctr"/>
            <a:r>
              <a:rPr lang="en-GB" sz="2400" dirty="0">
                <a:hlinkClick r:id="rId2"/>
              </a:rPr>
              <a:t>https://tud.link/yg7e</a:t>
            </a:r>
            <a:endParaRPr lang="en-DE" sz="2400" dirty="0"/>
          </a:p>
          <a:p>
            <a:pPr marL="0" lvl="0" algn="ctr"/>
            <a:endParaRPr lang="de-DE" sz="2400" dirty="0"/>
          </a:p>
          <a:p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7DEABAA-4066-BB7A-A241-98C0FCC5F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230" y="3429000"/>
            <a:ext cx="2247538" cy="234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11004"/>
      </p:ext>
    </p:extLst>
  </p:cSld>
  <p:clrMapOvr>
    <a:masterClrMapping/>
  </p:clrMapOvr>
</p:sld>
</file>

<file path=ppt/theme/theme1.xml><?xml version="1.0" encoding="utf-8"?>
<a:theme xmlns:a="http://schemas.openxmlformats.org/drawingml/2006/main" name="Vorlage_PPP_CD_TUD">
  <a:themeElements>
    <a:clrScheme name="TUD_Farben">
      <a:dk1>
        <a:srgbClr val="00305E"/>
      </a:dk1>
      <a:lt1>
        <a:srgbClr val="FFFFFF"/>
      </a:lt1>
      <a:dk2>
        <a:srgbClr val="00305E"/>
      </a:dk2>
      <a:lt2>
        <a:srgbClr val="727879"/>
      </a:lt2>
      <a:accent1>
        <a:srgbClr val="009EE0"/>
      </a:accent1>
      <a:accent2>
        <a:srgbClr val="006AB3"/>
      </a:accent2>
      <a:accent3>
        <a:srgbClr val="6AB023"/>
      </a:accent3>
      <a:accent4>
        <a:srgbClr val="007D40"/>
      </a:accent4>
      <a:accent5>
        <a:srgbClr val="93107E"/>
      </a:accent5>
      <a:accent6>
        <a:srgbClr val="54378A"/>
      </a:accent6>
      <a:hlink>
        <a:srgbClr val="009EE0"/>
      </a:hlink>
      <a:folHlink>
        <a:srgbClr val="006AB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P_CD_TUD" id="{3D5E6CC2-9B36-4A84-A825-36179B70312A}" vid="{5AF3F78B-0A74-4AD5-A47D-2262BBD4061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Vorlage_PPP_CD_TUD</Template>
  <TotalTime>0</TotalTime>
  <Words>976</Words>
  <Application>Microsoft Office PowerPoint</Application>
  <PresentationFormat>Breitbild</PresentationFormat>
  <Paragraphs>136</Paragraphs>
  <Slides>17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4" baseType="lpstr">
      <vt:lpstr>Open Sans</vt:lpstr>
      <vt:lpstr>Arial</vt:lpstr>
      <vt:lpstr>Calibri</vt:lpstr>
      <vt:lpstr>Verdana</vt:lpstr>
      <vt:lpstr>Symbol</vt:lpstr>
      <vt:lpstr>Wingdings</vt:lpstr>
      <vt:lpstr>Vorlage_PPP_CD_TUD</vt:lpstr>
      <vt:lpstr>Registration and setup course for logins and Websites of the TU Dresden</vt:lpstr>
      <vt:lpstr>What‘s your status?   </vt:lpstr>
      <vt:lpstr>What will be shown?</vt:lpstr>
      <vt:lpstr>ZIH Login</vt:lpstr>
      <vt:lpstr>PowerPoint-Präsentation</vt:lpstr>
      <vt:lpstr>WLAN "eduroam" </vt:lpstr>
      <vt:lpstr>PowerPoint-Präsentation</vt:lpstr>
      <vt:lpstr>SELMA </vt:lpstr>
      <vt:lpstr>Uni Mail</vt:lpstr>
      <vt:lpstr>OPAL </vt:lpstr>
      <vt:lpstr>PowerPoint-Präsentation</vt:lpstr>
      <vt:lpstr>Sports courses </vt:lpstr>
      <vt:lpstr>LSK Online –Language courses  </vt:lpstr>
      <vt:lpstr>HISQIS</vt:lpstr>
      <vt:lpstr>PowerPoint-Präsentation</vt:lpstr>
      <vt:lpstr>Microsoft Office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Anmelde- und Einrichtungskurs für Logins und Seiten der TU Dresden</dc:title>
  <dc:creator>233e35ef, 6f995fa1</dc:creator>
  <cp:lastModifiedBy>233e35ef, 6f995fa1</cp:lastModifiedBy>
  <cp:revision>4</cp:revision>
  <dcterms:created xsi:type="dcterms:W3CDTF">2022-09-26T18:29:45Z</dcterms:created>
  <dcterms:modified xsi:type="dcterms:W3CDTF">2022-09-26T20:43:40Z</dcterms:modified>
</cp:coreProperties>
</file>