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865" r:id="rId1"/>
  </p:sldMasterIdLst>
  <p:notesMasterIdLst>
    <p:notesMasterId r:id="rId25"/>
  </p:notesMasterIdLst>
  <p:handoutMasterIdLst>
    <p:handoutMasterId r:id="rId26"/>
  </p:handoutMasterIdLst>
  <p:sldIdLst>
    <p:sldId id="256" r:id="rId2"/>
    <p:sldId id="264" r:id="rId3"/>
    <p:sldId id="269" r:id="rId4"/>
    <p:sldId id="257" r:id="rId5"/>
    <p:sldId id="265" r:id="rId6"/>
    <p:sldId id="267" r:id="rId7"/>
    <p:sldId id="268" r:id="rId8"/>
    <p:sldId id="283" r:id="rId9"/>
    <p:sldId id="272" r:id="rId10"/>
    <p:sldId id="271" r:id="rId11"/>
    <p:sldId id="273" r:id="rId12"/>
    <p:sldId id="284" r:id="rId13"/>
    <p:sldId id="274" r:id="rId14"/>
    <p:sldId id="263" r:id="rId15"/>
    <p:sldId id="275" r:id="rId16"/>
    <p:sldId id="285" r:id="rId17"/>
    <p:sldId id="276" r:id="rId18"/>
    <p:sldId id="286" r:id="rId19"/>
    <p:sldId id="280" r:id="rId20"/>
    <p:sldId id="281" r:id="rId21"/>
    <p:sldId id="282" r:id="rId22"/>
    <p:sldId id="287" r:id="rId23"/>
    <p:sldId id="288" r:id="rId24"/>
  </p:sldIdLst>
  <p:sldSz cx="9144000" cy="6858000" type="screen4x3"/>
  <p:notesSz cx="6858000" cy="9144000"/>
  <p:embeddedFontLst>
    <p:embeddedFont>
      <p:font typeface="Open Sans Light" panose="020B0306030504020204" pitchFamily="34" charset="0"/>
      <p:regular r:id="rId27"/>
      <p:italic r:id="rId28"/>
    </p:embeddedFont>
    <p:embeddedFont>
      <p:font typeface="Open Sans Semibold" panose="020B0706030804020204" pitchFamily="34" charset="0"/>
      <p:bold r:id="rId29"/>
      <p:boldItalic r:id="rId30"/>
    </p:embeddedFont>
    <p:embeddedFont>
      <p:font typeface="Open Sans" panose="020B0606030504020204" pitchFamily="34" charset="0"/>
      <p:regular r:id="rId31"/>
      <p:bold r:id="rId32"/>
      <p:italic r:id="rId33"/>
      <p:boldItalic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Open Sans Extrabold" panose="020B0906030804020204" pitchFamily="34" charset="0"/>
      <p:bold r:id="rId39"/>
      <p:boldItalic r:id="rId40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0B43D2CB-6D07-4AF6-8385-F02019C31457}">
          <p14:sldIdLst>
            <p14:sldId id="256"/>
            <p14:sldId id="264"/>
          </p14:sldIdLst>
        </p14:section>
        <p14:section name="Elemente des Corporate Design" id="{60A2C5C4-FF54-4ACC-A17E-78E04B267541}">
          <p14:sldIdLst>
            <p14:sldId id="269"/>
            <p14:sldId id="257"/>
            <p14:sldId id="265"/>
            <p14:sldId id="267"/>
            <p14:sldId id="268"/>
          </p14:sldIdLst>
        </p14:section>
        <p14:section name="Vorlagedatei speichern" id="{AEBC5EF8-8830-4BD1-BC6A-5A08C5F265C4}">
          <p14:sldIdLst>
            <p14:sldId id="283"/>
            <p14:sldId id="272"/>
            <p14:sldId id="271"/>
            <p14:sldId id="273"/>
          </p14:sldIdLst>
        </p14:section>
        <p14:section name="Hinweise" id="{56D9347E-C790-4216-A93D-C117F720C0C3}">
          <p14:sldIdLst>
            <p14:sldId id="284"/>
            <p14:sldId id="274"/>
            <p14:sldId id="263"/>
            <p14:sldId id="275"/>
            <p14:sldId id="285"/>
          </p14:sldIdLst>
        </p14:section>
        <p14:section name="Beispielseiten" id="{CA34319E-7765-4C8B-AD7F-242E6857A15E}">
          <p14:sldIdLst>
            <p14:sldId id="276"/>
            <p14:sldId id="286"/>
            <p14:sldId id="280"/>
            <p14:sldId id="281"/>
            <p14:sldId id="282"/>
            <p14:sldId id="287"/>
            <p14:sldId id="28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nöfel,Anja" initials="K" lastIdx="10" clrIdx="0">
    <p:extLst>
      <p:ext uri="{19B8F6BF-5375-455C-9EA6-DF929625EA0E}">
        <p15:presenceInfo xmlns:p15="http://schemas.microsoft.com/office/powerpoint/2012/main" userId="S-1-5-21-1982228756-150042506-1537001085-188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A983"/>
    <a:srgbClr val="009BA4"/>
    <a:srgbClr val="93C356"/>
    <a:srgbClr val="BCCF02"/>
    <a:srgbClr val="28618C"/>
    <a:srgbClr val="539DC5"/>
    <a:srgbClr val="02ACA8"/>
    <a:srgbClr val="F07D00"/>
    <a:srgbClr val="E02D8A"/>
    <a:srgbClr val="00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8FB837D-C827-4EFA-A057-4D05807E0F7C}" styleName="Designformatvorlage 1 - Akz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Helle Formatvorlage 1 - Akz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113A9D2-9D6B-4929-AA2D-F23B5EE8CBE7}" styleName="Designformatvorlage 2 - Akz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ittlere Formatvorlage 4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25E5076-3810-47DD-B79F-674D7AD40C01}" styleName="Dunkle Formatvorlage 1 - Akz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Helle Formatvorlage 1 - Akz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18" autoAdjust="0"/>
    <p:restoredTop sz="94660"/>
  </p:normalViewPr>
  <p:slideViewPr>
    <p:cSldViewPr snapToGrid="0" snapToObjects="1">
      <p:cViewPr>
        <p:scale>
          <a:sx n="100" d="100"/>
          <a:sy n="100" d="100"/>
        </p:scale>
        <p:origin x="3378" y="1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9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pPr>
            <a:r>
              <a:rPr lang="en-US" dirty="0" err="1" smtClean="0">
                <a:solidFill>
                  <a:schemeClr val="bg2"/>
                </a:solidFill>
              </a:rPr>
              <a:t>Diagrammtitel</a:t>
            </a:r>
            <a:endParaRPr lang="en-US" dirty="0">
              <a:solidFill>
                <a:schemeClr val="bg2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2"/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5CF-440A-BB74-EBAE3317F7DF}"/>
              </c:ext>
            </c:extLst>
          </c:dPt>
          <c:dPt>
            <c:idx val="1"/>
            <c:bubble3D val="0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25CF-440A-BB74-EBAE3317F7DF}"/>
              </c:ext>
            </c:extLst>
          </c:dPt>
          <c:dPt>
            <c:idx val="2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25CF-440A-BB74-EBAE3317F7DF}"/>
              </c:ext>
            </c:extLst>
          </c:dPt>
          <c:dPt>
            <c:idx val="3"/>
            <c:bubble3D val="0"/>
            <c:spPr>
              <a:solidFill>
                <a:schemeClr val="accent1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5CF-440A-BB74-EBAE3317F7DF}"/>
              </c:ext>
            </c:extLst>
          </c:dPt>
          <c:dLbls>
            <c:dLbl>
              <c:idx val="0"/>
              <c:layout>
                <c:manualLayout>
                  <c:x val="5.8371735791090631E-2"/>
                  <c:y val="0.146432591005043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25CF-440A-BB74-EBAE3317F7DF}"/>
                </c:ext>
              </c:extLst>
            </c:dLbl>
            <c:dLbl>
              <c:idx val="1"/>
              <c:layout>
                <c:manualLayout>
                  <c:x val="-3.6866359447004636E-2"/>
                  <c:y val="0.140455750555857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25CF-440A-BB74-EBAE3317F7DF}"/>
                </c:ext>
              </c:extLst>
            </c:dLbl>
            <c:dLbl>
              <c:idx val="2"/>
              <c:layout>
                <c:manualLayout>
                  <c:x val="-9.2165898617511552E-2"/>
                  <c:y val="-6.8733665165632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25CF-440A-BB74-EBAE3317F7DF}"/>
                </c:ext>
              </c:extLst>
            </c:dLbl>
            <c:dLbl>
              <c:idx val="3"/>
              <c:layout>
                <c:manualLayout>
                  <c:x val="-5.2227342549923249E-2"/>
                  <c:y val="-7.1722085390225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25CF-440A-BB74-EBAE3317F7D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5CF-440A-BB74-EBAE3317F7D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125875394607932"/>
          <c:y val="0.85424321552133697"/>
          <c:w val="0.56519370562550653"/>
          <c:h val="0.12782626313110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2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FB2-493F-B775-061CA8951423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FB2-493F-B775-061CA8951423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FB2-493F-B775-061CA895142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62909712"/>
        <c:axId val="462910368"/>
      </c:barChart>
      <c:catAx>
        <c:axId val="462909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62910368"/>
        <c:crosses val="autoZero"/>
        <c:auto val="1"/>
        <c:lblAlgn val="ctr"/>
        <c:lblOffset val="100"/>
        <c:noMultiLvlLbl val="0"/>
      </c:catAx>
      <c:valAx>
        <c:axId val="462910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62909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C6211-610F-44E5-BF19-D3CDF6EDD281}" type="datetimeFigureOut">
              <a:rPr lang="de-DE" smtClean="0"/>
              <a:t>19.01.2018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61AA8-FB04-42D1-9939-D1A1356F808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15604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7435D3-23A6-45D3-8DFA-7317DC1E7A64}" type="datetimeFigureOut">
              <a:rPr lang="de-DE" smtClean="0"/>
              <a:t>19.01.2018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69AC09-DF60-43F4-96BF-67D4D9A7409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31825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folie_T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>
          <a:xfrm>
            <a:off x="0" y="980790"/>
            <a:ext cx="9144000" cy="5877210"/>
          </a:xfrm>
          <a:prstGeom prst="rect">
            <a:avLst/>
          </a:prstGeom>
          <a:gradFill>
            <a:gsLst>
              <a:gs pos="14000">
                <a:schemeClr val="tx2"/>
              </a:gs>
              <a:gs pos="100000">
                <a:schemeClr val="accent2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766763" y="4494770"/>
            <a:ext cx="7981949" cy="1239280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>
                    <a:alpha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br>
              <a:rPr lang="de-DE" dirty="0" smtClean="0"/>
            </a:br>
            <a:r>
              <a:rPr lang="de-DE" dirty="0" smtClean="0"/>
              <a:t>Ort oder Anlass des Vortrags // Samstag, 13. Januar 2018</a:t>
            </a:r>
          </a:p>
        </p:txBody>
      </p:sp>
      <p:sp>
        <p:nvSpPr>
          <p:cNvPr id="26" name="Textplatzhalter 25"/>
          <p:cNvSpPr>
            <a:spLocks noGrp="1"/>
          </p:cNvSpPr>
          <p:nvPr>
            <p:ph type="body" sz="quarter" idx="10" hasCustomPrompt="1"/>
          </p:nvPr>
        </p:nvSpPr>
        <p:spPr>
          <a:xfrm>
            <a:off x="766763" y="2420838"/>
            <a:ext cx="7981949" cy="828675"/>
          </a:xfrm>
          <a:ln>
            <a:noFill/>
          </a:ln>
        </p:spPr>
        <p:txBody>
          <a:bodyPr/>
          <a:lstStyle>
            <a:lvl1pPr>
              <a:spcBef>
                <a:spcPts val="0"/>
              </a:spcBef>
              <a:defRPr sz="16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r>
              <a:rPr lang="de-DE" dirty="0" smtClean="0"/>
              <a:t>Vorname Name</a:t>
            </a:r>
            <a:br>
              <a:rPr lang="de-DE" dirty="0" smtClean="0"/>
            </a:br>
            <a:r>
              <a:rPr lang="de-DE" dirty="0" smtClean="0"/>
              <a:t>Struktureinheit  der TU Dresden</a:t>
            </a:r>
            <a:endParaRPr lang="de-DE" dirty="0"/>
          </a:p>
        </p:txBody>
      </p:sp>
      <p:sp>
        <p:nvSpPr>
          <p:cNvPr id="4" name="Rechteck 3"/>
          <p:cNvSpPr/>
          <p:nvPr/>
        </p:nvSpPr>
        <p:spPr>
          <a:xfrm>
            <a:off x="0" y="982794"/>
            <a:ext cx="9144000" cy="171451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766763" y="3392202"/>
            <a:ext cx="7981949" cy="972108"/>
          </a:xfrm>
          <a:ln>
            <a:noFill/>
          </a:ln>
        </p:spPr>
        <p:txBody>
          <a:bodyPr/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</a:t>
            </a:r>
            <a:br>
              <a:rPr lang="de-DE" dirty="0" smtClean="0"/>
            </a:br>
            <a:r>
              <a:rPr lang="de-DE" dirty="0" smtClean="0"/>
              <a:t>durch Klicken bearbeiten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3420" y="328250"/>
            <a:ext cx="1028282" cy="468000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7" y="349731"/>
            <a:ext cx="1489206" cy="433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5949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elfolie_T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766763" y="4494770"/>
            <a:ext cx="7981949" cy="1239280"/>
          </a:xfrm>
        </p:spPr>
        <p:txBody>
          <a:bodyPr/>
          <a:lstStyle>
            <a:lvl1pPr marL="0" indent="0" algn="l">
              <a:buNone/>
              <a:defRPr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br>
              <a:rPr lang="de-DE" dirty="0" smtClean="0"/>
            </a:br>
            <a:r>
              <a:rPr lang="de-DE" dirty="0" smtClean="0"/>
              <a:t>Ort oder Anlass des Vortrags // Samstag, 13. Januar 2018</a:t>
            </a:r>
          </a:p>
        </p:txBody>
      </p:sp>
      <p:sp>
        <p:nvSpPr>
          <p:cNvPr id="26" name="Textplatzhalter 25"/>
          <p:cNvSpPr>
            <a:spLocks noGrp="1"/>
          </p:cNvSpPr>
          <p:nvPr>
            <p:ph type="body" sz="quarter" idx="10" hasCustomPrompt="1"/>
          </p:nvPr>
        </p:nvSpPr>
        <p:spPr>
          <a:xfrm>
            <a:off x="766763" y="2420838"/>
            <a:ext cx="7981949" cy="828675"/>
          </a:xfrm>
          <a:ln>
            <a:noFill/>
          </a:ln>
        </p:spPr>
        <p:txBody>
          <a:bodyPr/>
          <a:lstStyle>
            <a:lvl1pPr>
              <a:spcBef>
                <a:spcPts val="0"/>
              </a:spcBef>
              <a:defRPr sz="160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dirty="0" smtClean="0"/>
              <a:t>Vorname Name</a:t>
            </a:r>
            <a:br>
              <a:rPr lang="de-DE" dirty="0" smtClean="0"/>
            </a:br>
            <a:r>
              <a:rPr lang="de-DE" dirty="0" smtClean="0"/>
              <a:t>Struktureinheit  der TU Dresden</a:t>
            </a: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66763" y="3392202"/>
            <a:ext cx="7981949" cy="972108"/>
          </a:xfrm>
          <a:ln>
            <a:noFill/>
          </a:ln>
        </p:spPr>
        <p:txBody>
          <a:bodyPr/>
          <a:lstStyle>
            <a:lvl1pPr>
              <a:defRPr sz="3200" b="1">
                <a:solidFill>
                  <a:schemeClr val="tx2"/>
                </a:solidFill>
              </a:defRPr>
            </a:lvl1pPr>
          </a:lstStyle>
          <a:p>
            <a:r>
              <a:rPr lang="de-DE" dirty="0" smtClean="0"/>
              <a:t>Titelmasterformat</a:t>
            </a:r>
            <a:br>
              <a:rPr lang="de-DE" dirty="0" smtClean="0"/>
            </a:br>
            <a:r>
              <a:rPr lang="de-DE" dirty="0" smtClean="0"/>
              <a:t>durch Klicken bearbeiten</a:t>
            </a:r>
            <a:endParaRPr lang="de-DE" dirty="0"/>
          </a:p>
        </p:txBody>
      </p:sp>
      <p:cxnSp>
        <p:nvCxnSpPr>
          <p:cNvPr id="8" name="Gerade Verbindung 14"/>
          <p:cNvCxnSpPr/>
          <p:nvPr/>
        </p:nvCxnSpPr>
        <p:spPr>
          <a:xfrm>
            <a:off x="0" y="983270"/>
            <a:ext cx="9144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14"/>
          <p:cNvCxnSpPr/>
          <p:nvPr/>
        </p:nvCxnSpPr>
        <p:spPr>
          <a:xfrm>
            <a:off x="0" y="1154724"/>
            <a:ext cx="9144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3420" y="328250"/>
            <a:ext cx="1028282" cy="468000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7" y="349731"/>
            <a:ext cx="1489206" cy="433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96761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385763" y="1484313"/>
            <a:ext cx="8373201" cy="4249738"/>
          </a:xfrm>
        </p:spPr>
        <p:txBody>
          <a:bodyPr/>
          <a:lstStyle>
            <a:lvl1pPr>
              <a:spcBef>
                <a:spcPts val="1200"/>
              </a:spcBef>
              <a:defRPr/>
            </a:lvl1pPr>
            <a:lvl3pPr>
              <a:spcBef>
                <a:spcPts val="1200"/>
              </a:spcBef>
              <a:defRPr/>
            </a:lvl3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6585407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241800" y="1484313"/>
            <a:ext cx="4506913" cy="4249737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Bildplatzhalter 7"/>
          <p:cNvSpPr>
            <a:spLocks noGrp="1"/>
          </p:cNvSpPr>
          <p:nvPr>
            <p:ph type="pic" sz="quarter" idx="13"/>
          </p:nvPr>
        </p:nvSpPr>
        <p:spPr>
          <a:xfrm>
            <a:off x="395286" y="1484313"/>
            <a:ext cx="3739175" cy="1332000"/>
          </a:xfr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0" name="Bildplatzhalter 7"/>
          <p:cNvSpPr>
            <a:spLocks noGrp="1"/>
          </p:cNvSpPr>
          <p:nvPr>
            <p:ph type="pic" sz="quarter" idx="14"/>
          </p:nvPr>
        </p:nvSpPr>
        <p:spPr>
          <a:xfrm>
            <a:off x="400526" y="2943181"/>
            <a:ext cx="3733324" cy="1332000"/>
          </a:xfr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1" name="Bildplatzhalter 7"/>
          <p:cNvSpPr>
            <a:spLocks noGrp="1"/>
          </p:cNvSpPr>
          <p:nvPr>
            <p:ph type="pic" sz="quarter" idx="15"/>
          </p:nvPr>
        </p:nvSpPr>
        <p:spPr>
          <a:xfrm>
            <a:off x="400526" y="4402050"/>
            <a:ext cx="3733325" cy="1332000"/>
          </a:xfr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643310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9" name="Bildplatzhalter 7"/>
          <p:cNvSpPr>
            <a:spLocks noGrp="1"/>
          </p:cNvSpPr>
          <p:nvPr>
            <p:ph type="pic" sz="quarter" idx="13"/>
          </p:nvPr>
        </p:nvSpPr>
        <p:spPr>
          <a:xfrm>
            <a:off x="4624388" y="1484313"/>
            <a:ext cx="4134577" cy="4249738"/>
          </a:xfrm>
          <a:ln w="6350">
            <a:solidFill>
              <a:schemeClr val="bg2"/>
            </a:solidFill>
          </a:ln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4"/>
          </p:nvPr>
        </p:nvSpPr>
        <p:spPr>
          <a:xfrm>
            <a:off x="385764" y="1484314"/>
            <a:ext cx="413385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0577012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0"/>
          </p:nvPr>
        </p:nvSpPr>
        <p:spPr>
          <a:xfrm>
            <a:off x="385763" y="1484314"/>
            <a:ext cx="413385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1"/>
          </p:nvPr>
        </p:nvSpPr>
        <p:spPr>
          <a:xfrm>
            <a:off x="4624388" y="1484314"/>
            <a:ext cx="413385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8489334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0"/>
          </p:nvPr>
        </p:nvSpPr>
        <p:spPr>
          <a:xfrm>
            <a:off x="385763" y="1484314"/>
            <a:ext cx="259080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Textplatzhalter 7"/>
          <p:cNvSpPr>
            <a:spLocks noGrp="1"/>
          </p:cNvSpPr>
          <p:nvPr>
            <p:ph type="body" sz="quarter" idx="11"/>
          </p:nvPr>
        </p:nvSpPr>
        <p:spPr>
          <a:xfrm>
            <a:off x="5793945" y="1484314"/>
            <a:ext cx="2587625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Textplatzhalter 5"/>
          <p:cNvSpPr>
            <a:spLocks noGrp="1"/>
          </p:cNvSpPr>
          <p:nvPr>
            <p:ph type="body" sz="quarter" idx="12"/>
          </p:nvPr>
        </p:nvSpPr>
        <p:spPr>
          <a:xfrm>
            <a:off x="3084513" y="1484314"/>
            <a:ext cx="259080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4197585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 txBox="1">
            <a:spLocks/>
          </p:cNvSpPr>
          <p:nvPr/>
        </p:nvSpPr>
        <p:spPr>
          <a:xfrm>
            <a:off x="4624388" y="368299"/>
            <a:ext cx="4124326" cy="82867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baseline="0">
                <a:solidFill>
                  <a:schemeClr val="tx2"/>
                </a:solidFill>
                <a:latin typeface="Open Sans" panose="020B0606030504020204" pitchFamily="34" charset="0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0"/>
          </p:nvPr>
        </p:nvSpPr>
        <p:spPr>
          <a:xfrm>
            <a:off x="385763" y="1484314"/>
            <a:ext cx="413385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1"/>
          </p:nvPr>
        </p:nvSpPr>
        <p:spPr>
          <a:xfrm>
            <a:off x="4624388" y="1484314"/>
            <a:ext cx="413385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288" y="367505"/>
            <a:ext cx="4124326" cy="82946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2917631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7048172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7" name="Bildplatzhalter 6"/>
          <p:cNvSpPr>
            <a:spLocks noGrp="1"/>
          </p:cNvSpPr>
          <p:nvPr>
            <p:ph type="pic" sz="quarter" idx="10"/>
          </p:nvPr>
        </p:nvSpPr>
        <p:spPr>
          <a:xfrm>
            <a:off x="0" y="1016000"/>
            <a:ext cx="9144000" cy="5076825"/>
          </a:xfr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329274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9144000" cy="6092824"/>
          </a:xfr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8062967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>
          <a:xfrm>
            <a:off x="0" y="3"/>
            <a:ext cx="9144000" cy="6092822"/>
          </a:xfrm>
          <a:prstGeom prst="rect">
            <a:avLst/>
          </a:prstGeom>
          <a:gradFill>
            <a:gsLst>
              <a:gs pos="14000">
                <a:schemeClr val="tx2"/>
              </a:gs>
              <a:gs pos="100000">
                <a:schemeClr val="accent2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35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6035" y="3387259"/>
            <a:ext cx="7935515" cy="1198491"/>
          </a:xfrm>
        </p:spPr>
        <p:txBody>
          <a:bodyPr/>
          <a:lstStyle>
            <a:lvl1pPr>
              <a:defRPr sz="3200" b="1"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72381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395287" y="341833"/>
            <a:ext cx="8363677" cy="81228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 smtClean="0"/>
              <a:t>Das ist eine Überschrift</a:t>
            </a:r>
            <a:br>
              <a:rPr lang="de-DE" dirty="0" smtClean="0"/>
            </a:br>
            <a:r>
              <a:rPr lang="de-DE" dirty="0" smtClean="0"/>
              <a:t>in zwei Zeilen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85763" y="1484313"/>
            <a:ext cx="8373201" cy="4249738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 smtClean="0"/>
              <a:t>Erste Textebene (16pt)</a:t>
            </a:r>
          </a:p>
          <a:p>
            <a:pPr lvl="1"/>
            <a:r>
              <a:rPr lang="de-DE" dirty="0" smtClean="0"/>
              <a:t>Zweite Textebene für Aufzählungen</a:t>
            </a:r>
          </a:p>
          <a:p>
            <a:pPr lvl="2"/>
            <a:r>
              <a:rPr lang="de-DE" dirty="0" smtClean="0"/>
              <a:t>Dritte Textebene bei viel Text (14pt)</a:t>
            </a:r>
          </a:p>
          <a:p>
            <a:pPr lvl="3"/>
            <a:r>
              <a:rPr lang="de-DE" dirty="0" smtClean="0"/>
              <a:t>Vierte Textebene für Aufzählungen bei viel Text</a:t>
            </a:r>
          </a:p>
          <a:p>
            <a:pPr lvl="4"/>
            <a:r>
              <a:rPr lang="de-DE" dirty="0" smtClean="0"/>
              <a:t>Fünfte Ebene</a:t>
            </a:r>
          </a:p>
          <a:p>
            <a:pPr lvl="5"/>
            <a:r>
              <a:rPr lang="de-DE" dirty="0" smtClean="0"/>
              <a:t>Zwischenseite</a:t>
            </a:r>
          </a:p>
          <a:p>
            <a:pPr lvl="6"/>
            <a:r>
              <a:rPr lang="de-DE" dirty="0" smtClean="0"/>
              <a:t>Für den nächsten Präsentationsabschnitt</a:t>
            </a:r>
            <a:endParaRPr lang="de-DE" dirty="0"/>
          </a:p>
        </p:txBody>
      </p:sp>
      <p:sp>
        <p:nvSpPr>
          <p:cNvPr id="4" name="Textfeld 3"/>
          <p:cNvSpPr txBox="1"/>
          <p:nvPr userDrawn="1"/>
        </p:nvSpPr>
        <p:spPr>
          <a:xfrm>
            <a:off x="2312987" y="6275708"/>
            <a:ext cx="413385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800" dirty="0" smtClean="0">
                <a:solidFill>
                  <a:schemeClr val="bg2"/>
                </a:solidFill>
              </a:rPr>
              <a:t>Titel der Präsentation</a:t>
            </a:r>
          </a:p>
          <a:p>
            <a:pPr algn="l"/>
            <a: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Wingdings" panose="05000000000000000000" pitchFamily="2" charset="2"/>
              </a:rPr>
              <a:t>Struktureinheit der TU Dresden / </a:t>
            </a:r>
            <a: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Name Vorname des Vortragenden</a:t>
            </a:r>
            <a:endParaRPr lang="de-DE" sz="800" baseline="0" dirty="0" smtClean="0">
              <a:solidFill>
                <a:schemeClr val="bg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l"/>
            <a:r>
              <a:rPr lang="de-DE" sz="800" baseline="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Ort oder Anlass des Vortrags // 13.01.2018</a:t>
            </a:r>
            <a:endParaRPr lang="de-DE" sz="800" dirty="0">
              <a:solidFill>
                <a:schemeClr val="bg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8" name="Gerade Verbindung 14"/>
          <p:cNvCxnSpPr/>
          <p:nvPr/>
        </p:nvCxnSpPr>
        <p:spPr>
          <a:xfrm>
            <a:off x="0" y="6093296"/>
            <a:ext cx="9144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feld 8"/>
          <p:cNvSpPr txBox="1"/>
          <p:nvPr/>
        </p:nvSpPr>
        <p:spPr>
          <a:xfrm>
            <a:off x="6556376" y="6275708"/>
            <a:ext cx="69190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Folie</a:t>
            </a:r>
            <a:r>
              <a:rPr lang="de-DE" sz="800" baseline="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fld id="{38F97D41-8991-4148-BA02-56FEE4AAF2CC}" type="slidenum">
              <a:rPr lang="de-DE" sz="800" baseline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lang="de-DE" sz="800" baseline="0" dirty="0" smtClean="0">
              <a:solidFill>
                <a:schemeClr val="bg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800" dirty="0">
              <a:solidFill>
                <a:schemeClr val="bg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286" y="6273051"/>
            <a:ext cx="870085" cy="396000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44" y="6288296"/>
            <a:ext cx="1135856" cy="33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104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  <p:sldLayoutId id="2147483878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2400" b="1" kern="1200" baseline="0">
          <a:solidFill>
            <a:schemeClr val="tx2"/>
          </a:solidFill>
          <a:latin typeface="Open Sans" panose="020B0606030504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600"/>
        </a:spcBef>
        <a:buFont typeface="Arial" panose="020B0604020202020204" pitchFamily="34" charset="0"/>
        <a:buNone/>
        <a:defRPr sz="1600" kern="1200">
          <a:solidFill>
            <a:schemeClr val="tx2"/>
          </a:solidFill>
          <a:latin typeface="Open Sans" panose="020B0606030504020204" pitchFamily="34" charset="0"/>
          <a:ea typeface="+mn-ea"/>
          <a:cs typeface="+mn-cs"/>
        </a:defRPr>
      </a:lvl1pPr>
      <a:lvl2pPr marL="396000" indent="-324000" algn="l" defTabSz="914400" rtl="0" eaLnBrk="1" latinLnBrk="0" hangingPunct="1">
        <a:spcBef>
          <a:spcPts val="300"/>
        </a:spcBef>
        <a:buFont typeface="Open Sans" panose="020B0606030504020204" pitchFamily="34" charset="0"/>
        <a:buChar char="—"/>
        <a:defRPr sz="1600" kern="1200">
          <a:solidFill>
            <a:schemeClr val="tx2"/>
          </a:solidFill>
          <a:latin typeface="Open Sans" panose="020B0606030504020204" pitchFamily="34" charset="0"/>
          <a:ea typeface="+mn-ea"/>
          <a:cs typeface="+mn-cs"/>
        </a:defRPr>
      </a:lvl2pPr>
      <a:lvl3pPr marL="0" indent="0" algn="l" defTabSz="914400" rtl="0" eaLnBrk="1" latinLnBrk="0" hangingPunct="1">
        <a:spcBef>
          <a:spcPts val="600"/>
        </a:spcBef>
        <a:buFont typeface="Arial" panose="020B0604020202020204" pitchFamily="34" charset="0"/>
        <a:buNone/>
        <a:defRPr sz="1400" kern="1200">
          <a:solidFill>
            <a:schemeClr val="tx2"/>
          </a:solidFill>
          <a:latin typeface="Open Sans" panose="020B0606030504020204" pitchFamily="34" charset="0"/>
          <a:ea typeface="+mn-ea"/>
          <a:cs typeface="+mn-cs"/>
        </a:defRPr>
      </a:lvl3pPr>
      <a:lvl4pPr marL="396000" indent="-216000" algn="l" defTabSz="914400" rtl="0" eaLnBrk="1" latinLnBrk="0" hangingPunct="1">
        <a:spcBef>
          <a:spcPts val="300"/>
        </a:spcBef>
        <a:buFont typeface="Symbol" panose="05050102010706020507" pitchFamily="18" charset="2"/>
        <a:buChar char="-"/>
        <a:defRPr sz="1400" kern="1200">
          <a:solidFill>
            <a:schemeClr val="tx2"/>
          </a:solidFill>
          <a:latin typeface="Open Sans" panose="020B0606030504020204" pitchFamily="34" charset="0"/>
          <a:ea typeface="+mn-ea"/>
          <a:cs typeface="+mn-cs"/>
        </a:defRPr>
      </a:lvl4pPr>
      <a:lvl5pPr marL="576000" indent="-179388" algn="l" defTabSz="914400" rtl="0" eaLnBrk="1" latinLnBrk="0" hangingPunct="1">
        <a:spcBef>
          <a:spcPts val="300"/>
        </a:spcBef>
        <a:buFont typeface="Symbol" panose="05050102010706020507" pitchFamily="18" charset="2"/>
        <a:buChar char="-"/>
        <a:defRPr sz="1400" kern="1200" baseline="0">
          <a:solidFill>
            <a:schemeClr val="tx2"/>
          </a:solidFill>
          <a:latin typeface="Open Sans" panose="020B0606030504020204" pitchFamily="34" charset="0"/>
          <a:ea typeface="+mn-ea"/>
          <a:cs typeface="+mn-cs"/>
        </a:defRPr>
      </a:lvl5pPr>
      <a:lvl6pPr marL="358775" indent="0" algn="l" defTabSz="914400" rtl="0" eaLnBrk="1" latinLnBrk="0" hangingPunct="1">
        <a:spcBef>
          <a:spcPts val="0"/>
        </a:spcBef>
        <a:buFont typeface="Arial" panose="020B0604020202020204" pitchFamily="34" charset="0"/>
        <a:buNone/>
        <a:defRPr sz="3200" b="1" kern="1200">
          <a:solidFill>
            <a:schemeClr val="bg1"/>
          </a:solidFill>
          <a:latin typeface="+mn-lt"/>
          <a:ea typeface="+mn-ea"/>
          <a:cs typeface="+mn-cs"/>
        </a:defRPr>
      </a:lvl6pPr>
      <a:lvl7pPr marL="358775" indent="0" algn="l" defTabSz="914400" rtl="0" eaLnBrk="1" latinLnBrk="0" hangingPunct="1">
        <a:spcBef>
          <a:spcPts val="0"/>
        </a:spcBef>
        <a:buFont typeface="Arial" panose="020B0604020202020204" pitchFamily="34" charset="0"/>
        <a:buNone/>
        <a:defRPr sz="3200" kern="1200">
          <a:solidFill>
            <a:schemeClr val="bg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2" pos="173">
          <p15:clr>
            <a:srgbClr val="F26B43"/>
          </p15:clr>
        </p15:guide>
        <p15:guide id="3" pos="243">
          <p15:clr>
            <a:srgbClr val="F26B43"/>
          </p15:clr>
        </p15:guide>
        <p15:guide id="4" pos="660">
          <p15:clr>
            <a:srgbClr val="F26B43"/>
          </p15:clr>
        </p15:guide>
        <p15:guide id="5" pos="726">
          <p15:clr>
            <a:srgbClr val="F26B43"/>
          </p15:clr>
        </p15:guide>
        <p15:guide id="6" pos="1146">
          <p15:clr>
            <a:srgbClr val="F26B43"/>
          </p15:clr>
        </p15:guide>
        <p15:guide id="7" pos="1212">
          <p15:clr>
            <a:srgbClr val="F26B43"/>
          </p15:clr>
        </p15:guide>
        <p15:guide id="8" pos="1701">
          <p15:clr>
            <a:srgbClr val="F26B43"/>
          </p15:clr>
        </p15:guide>
        <p15:guide id="9" pos="1632">
          <p15:clr>
            <a:srgbClr val="F26B43"/>
          </p15:clr>
        </p15:guide>
        <p15:guide id="10" pos="2184">
          <p15:clr>
            <a:srgbClr val="F26B43"/>
          </p15:clr>
        </p15:guide>
        <p15:guide id="11" pos="2117">
          <p15:clr>
            <a:srgbClr val="F26B43"/>
          </p15:clr>
        </p15:guide>
        <p15:guide id="12" pos="2604">
          <p15:clr>
            <a:srgbClr val="F26B43"/>
          </p15:clr>
        </p15:guide>
        <p15:guide id="13" pos="2672">
          <p15:clr>
            <a:srgbClr val="F26B43"/>
          </p15:clr>
        </p15:guide>
        <p15:guide id="14" pos="3089">
          <p15:clr>
            <a:srgbClr val="F26B43"/>
          </p15:clr>
        </p15:guide>
        <p15:guide id="15" pos="3158">
          <p15:clr>
            <a:srgbClr val="F26B43"/>
          </p15:clr>
        </p15:guide>
        <p15:guide id="16" pos="3575">
          <p15:clr>
            <a:srgbClr val="F26B43"/>
          </p15:clr>
        </p15:guide>
        <p15:guide id="17" pos="3642">
          <p15:clr>
            <a:srgbClr val="F26B43"/>
          </p15:clr>
        </p15:guide>
        <p15:guide id="18" pos="3887">
          <p15:clr>
            <a:srgbClr val="F26B43"/>
          </p15:clr>
        </p15:guide>
        <p15:guide id="19" pos="3818">
          <p15:clr>
            <a:srgbClr val="F26B43"/>
          </p15:clr>
        </p15:guide>
        <p15:guide id="20" pos="4061">
          <p15:clr>
            <a:srgbClr val="F26B43"/>
          </p15:clr>
        </p15:guide>
        <p15:guide id="21" pos="4130">
          <p15:clr>
            <a:srgbClr val="F26B43"/>
          </p15:clr>
        </p15:guide>
        <p15:guide id="22" pos="4545">
          <p15:clr>
            <a:srgbClr val="F26B43"/>
          </p15:clr>
        </p15:guide>
        <p15:guide id="23" pos="4614">
          <p15:clr>
            <a:srgbClr val="F26B43"/>
          </p15:clr>
        </p15:guide>
        <p15:guide id="24" pos="5031">
          <p15:clr>
            <a:srgbClr val="F26B43"/>
          </p15:clr>
        </p15:guide>
        <p15:guide id="25" pos="5100">
          <p15:clr>
            <a:srgbClr val="F26B43"/>
          </p15:clr>
        </p15:guide>
        <p15:guide id="26" pos="5586">
          <p15:clr>
            <a:srgbClr val="F26B43"/>
          </p15:clr>
        </p15:guide>
        <p15:guide id="27" pos="5517">
          <p15:clr>
            <a:srgbClr val="F26B43"/>
          </p15:clr>
        </p15:guide>
        <p15:guide id="30" orient="horz" pos="727" userDrawn="1">
          <p15:clr>
            <a:srgbClr val="F26B43"/>
          </p15:clr>
        </p15:guide>
        <p15:guide id="31" pos="416">
          <p15:clr>
            <a:srgbClr val="F26B43"/>
          </p15:clr>
        </p15:guide>
        <p15:guide id="32" pos="483">
          <p15:clr>
            <a:srgbClr val="F26B43"/>
          </p15:clr>
        </p15:guide>
        <p15:guide id="33" pos="903">
          <p15:clr>
            <a:srgbClr val="F26B43"/>
          </p15:clr>
        </p15:guide>
        <p15:guide id="34" pos="971">
          <p15:clr>
            <a:srgbClr val="F26B43"/>
          </p15:clr>
        </p15:guide>
        <p15:guide id="35" pos="1389">
          <p15:clr>
            <a:srgbClr val="F26B43"/>
          </p15:clr>
        </p15:guide>
        <p15:guide id="36" pos="1457">
          <p15:clr>
            <a:srgbClr val="F26B43"/>
          </p15:clr>
        </p15:guide>
        <p15:guide id="37" pos="1875">
          <p15:clr>
            <a:srgbClr val="F26B43"/>
          </p15:clr>
        </p15:guide>
        <p15:guide id="38" pos="1941">
          <p15:clr>
            <a:srgbClr val="F26B43"/>
          </p15:clr>
        </p15:guide>
        <p15:guide id="39" pos="2358">
          <p15:clr>
            <a:srgbClr val="F26B43"/>
          </p15:clr>
        </p15:guide>
        <p15:guide id="40" pos="2429">
          <p15:clr>
            <a:srgbClr val="F26B43"/>
          </p15:clr>
        </p15:guide>
        <p15:guide id="41" pos="2847">
          <p15:clr>
            <a:srgbClr val="F26B43"/>
          </p15:clr>
        </p15:guide>
        <p15:guide id="42" pos="2913">
          <p15:clr>
            <a:srgbClr val="F26B43"/>
          </p15:clr>
        </p15:guide>
        <p15:guide id="43" pos="3330">
          <p15:clr>
            <a:srgbClr val="F26B43"/>
          </p15:clr>
        </p15:guide>
        <p15:guide id="44" pos="3398">
          <p15:clr>
            <a:srgbClr val="F26B43"/>
          </p15:clr>
        </p15:guide>
        <p15:guide id="45" pos="4302">
          <p15:clr>
            <a:srgbClr val="F26B43"/>
          </p15:clr>
        </p15:guide>
        <p15:guide id="46" pos="4373">
          <p15:clr>
            <a:srgbClr val="F26B43"/>
          </p15:clr>
        </p15:guide>
        <p15:guide id="47" pos="4787">
          <p15:clr>
            <a:srgbClr val="F26B43"/>
          </p15:clr>
        </p15:guide>
        <p15:guide id="48" pos="4859">
          <p15:clr>
            <a:srgbClr val="F26B43"/>
          </p15:clr>
        </p15:guide>
        <p15:guide id="49" pos="5274">
          <p15:clr>
            <a:srgbClr val="F26B43"/>
          </p15:clr>
        </p15:guide>
        <p15:guide id="50" pos="5345">
          <p15:clr>
            <a:srgbClr val="F26B43"/>
          </p15:clr>
        </p15:guide>
        <p15:guide id="51" orient="horz" pos="3612">
          <p15:clr>
            <a:srgbClr val="F26B43"/>
          </p15:clr>
        </p15:guide>
        <p15:guide id="52" orient="horz" pos="3838">
          <p15:clr>
            <a:srgbClr val="F26B43"/>
          </p15:clr>
        </p15:guide>
        <p15:guide id="53" orient="horz" pos="935">
          <p15:clr>
            <a:srgbClr val="F26B43"/>
          </p15:clr>
        </p15:guide>
        <p15:guide id="58" orient="horz" pos="221" userDrawn="1">
          <p15:clr>
            <a:srgbClr val="F26B43"/>
          </p15:clr>
        </p15:guide>
        <p15:guide id="59" orient="horz" pos="3962" userDrawn="1">
          <p15:clr>
            <a:srgbClr val="F26B43"/>
          </p15:clr>
        </p15:guide>
        <p15:guide id="60" orient="horz" pos="4167" userDrawn="1">
          <p15:clr>
            <a:srgbClr val="F26B43"/>
          </p15:clr>
        </p15:guide>
        <p15:guide id="61" orient="horz" pos="619" userDrawn="1">
          <p15:clr>
            <a:srgbClr val="F26B43"/>
          </p15:clr>
        </p15:guide>
        <p15:guide id="62" orient="horz" pos="490" userDrawn="1">
          <p15:clr>
            <a:srgbClr val="F26B43"/>
          </p15:clr>
        </p15:guide>
        <p15:guide id="63" orient="horz" pos="40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Steve_Matteson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4" Type="http://schemas.openxmlformats.org/officeDocument/2006/relationships/hyperlink" Target="https://tu-dresden.de/intern/services-und-hilfe/ressourcen/dateien/kommunizieren_und_publizieren/corporate-design/cd-elemente/schrift-tud-open-sans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office.com/de-de/article/ausrichten-von-objekten-auf-folien-mithilfe-von-f%C3%BChrungslinien-auf-folienmasterebene-80e0171a-a5f6-499b-8a1e-c46da02b3287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s://support.office.com/de-de/article/verwenden-oder-Erstellen-von-Designs-in-PowerPoint-83e68627-2c17-454a-9fd8-62deb81951a6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support.office.com/de-de/article/Was-ist-ein-Folienmaster-B9ABB2A0-7AEF-4257-A14E-4329C904DA54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hyperlink" Target="https://support.office.com/de-de/article/Was-ist-ein-Folienmaster-B9ABB2A0-7AEF-4257-A14E-4329C904DA54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s://support.office.com/de-de/article/Erstellen-und-Verwenden-einer-eigenen-Vorlage-A1B72758-61A0-4215-80EB-165C6C4BED04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u-dresden.de/intern/services-und-hilfe/kommunizieren-und-publizieren/cd/richtlinien-und-anleitungen" TargetMode="External"/><Relationship Id="rId2" Type="http://schemas.openxmlformats.org/officeDocument/2006/relationships/hyperlink" Target="http://www.leserlich.info/" TargetMode="Externa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inkscape.org/de/" TargetMode="Externa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smtClean="0"/>
              <a:t>CD-Regeln und Hinweise // Stand Februar 2018</a:t>
            </a:r>
            <a:endParaRPr lang="de-DE" dirty="0" smtClean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smtClean="0"/>
              <a:t>Dezernat 7 – Strategie und Kommunikation</a:t>
            </a:r>
          </a:p>
          <a:p>
            <a:r>
              <a:rPr lang="de-DE" smtClean="0"/>
              <a:t>Corporate Design</a:t>
            </a:r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Präsentationsvorlagen</a:t>
            </a:r>
            <a:br>
              <a:rPr lang="de-DE" dirty="0" smtClean="0"/>
            </a:br>
            <a:r>
              <a:rPr lang="de-DE" b="0" dirty="0" smtClean="0"/>
              <a:t>im CD der TU Dresden</a:t>
            </a:r>
            <a:endParaRPr lang="de-DE" b="0" dirty="0"/>
          </a:p>
        </p:txBody>
      </p:sp>
    </p:spTree>
    <p:extLst>
      <p:ext uri="{BB962C8B-B14F-4D97-AF65-F5344CB8AC3E}">
        <p14:creationId xmlns:p14="http://schemas.microsoft.com/office/powerpoint/2010/main" val="86802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Inhalte</a:t>
            </a:r>
            <a:br>
              <a:rPr lang="de-DE" dirty="0" smtClean="0"/>
            </a:br>
            <a:r>
              <a:rPr lang="de-DE" b="0" dirty="0" smtClean="0"/>
              <a:t>des Beispielfoliensatzes</a:t>
            </a:r>
            <a:endParaRPr lang="de-DE" b="0" dirty="0"/>
          </a:p>
        </p:txBody>
      </p:sp>
      <p:sp>
        <p:nvSpPr>
          <p:cNvPr id="2" name="Inhaltsplatzhalt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de-DE" b="1" dirty="0"/>
              <a:t>Elemente</a:t>
            </a:r>
            <a:r>
              <a:rPr lang="de-DE" dirty="0"/>
              <a:t> des Corporate Design der TU Dresden</a:t>
            </a:r>
          </a:p>
          <a:p>
            <a:pPr lvl="1"/>
            <a:r>
              <a:rPr lang="de-DE" dirty="0"/>
              <a:t>Logo</a:t>
            </a:r>
          </a:p>
          <a:p>
            <a:pPr lvl="1"/>
            <a:r>
              <a:rPr lang="de-DE" dirty="0"/>
              <a:t>Schrift</a:t>
            </a:r>
          </a:p>
          <a:p>
            <a:pPr lvl="1"/>
            <a:r>
              <a:rPr lang="de-DE" dirty="0"/>
              <a:t>Farben</a:t>
            </a:r>
          </a:p>
          <a:p>
            <a:pPr lvl="1"/>
            <a:r>
              <a:rPr lang="de-DE" dirty="0"/>
              <a:t>Raster</a:t>
            </a:r>
          </a:p>
          <a:p>
            <a:r>
              <a:rPr lang="de-DE" b="1" dirty="0"/>
              <a:t>Vorlagedatei </a:t>
            </a:r>
            <a:r>
              <a:rPr lang="de-DE" dirty="0"/>
              <a:t>speichern</a:t>
            </a:r>
          </a:p>
          <a:p>
            <a:r>
              <a:rPr lang="de-DE" b="1" dirty="0"/>
              <a:t>Hinweise</a:t>
            </a:r>
            <a:r>
              <a:rPr lang="de-DE" dirty="0"/>
              <a:t> zum Umgang mit der Präsentationsvorlage</a:t>
            </a:r>
          </a:p>
          <a:p>
            <a:r>
              <a:rPr lang="de-DE" b="1" dirty="0"/>
              <a:t>Beispielseiten</a:t>
            </a:r>
            <a:r>
              <a:rPr lang="de-DE" dirty="0"/>
              <a:t> mit Inhalten der TU Dresden</a:t>
            </a:r>
          </a:p>
          <a:p>
            <a:pPr lvl="1"/>
            <a:r>
              <a:rPr lang="de-DE" dirty="0"/>
              <a:t>TU Dresden</a:t>
            </a:r>
          </a:p>
          <a:p>
            <a:pPr lvl="1"/>
            <a:r>
              <a:rPr lang="de-DE" dirty="0"/>
              <a:t>Diagramme</a:t>
            </a:r>
          </a:p>
          <a:p>
            <a:pPr lvl="1"/>
            <a:r>
              <a:rPr lang="de-DE" dirty="0"/>
              <a:t>Infografiken</a:t>
            </a:r>
          </a:p>
          <a:p>
            <a:pPr lvl="1"/>
            <a:r>
              <a:rPr lang="de-DE" dirty="0"/>
              <a:t>DRESDEN-</a:t>
            </a:r>
            <a:r>
              <a:rPr lang="de-DE" dirty="0" err="1"/>
              <a:t>concept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80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5"/>
            <a:r>
              <a:rPr lang="de-DE" sz="3200" b="1" dirty="0" smtClean="0">
                <a:solidFill>
                  <a:schemeClr val="bg1"/>
                </a:solidFill>
                <a:latin typeface="+mj-lt"/>
              </a:rPr>
              <a:t>Elemente</a:t>
            </a:r>
            <a:br>
              <a:rPr lang="de-DE" sz="3200" b="1" dirty="0" smtClean="0">
                <a:solidFill>
                  <a:schemeClr val="bg1"/>
                </a:solidFill>
                <a:latin typeface="+mj-lt"/>
              </a:rPr>
            </a:br>
            <a:r>
              <a:rPr lang="de-DE" sz="3200" dirty="0" smtClean="0">
                <a:solidFill>
                  <a:schemeClr val="bg1"/>
                </a:solidFill>
                <a:latin typeface="+mj-lt"/>
              </a:rPr>
              <a:t>des Corporate Design</a:t>
            </a:r>
            <a:r>
              <a:rPr lang="de-DE" b="0" dirty="0" smtClean="0"/>
              <a:t/>
            </a:r>
            <a:br>
              <a:rPr lang="de-DE" b="0" dirty="0" smtClean="0"/>
            </a:b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174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Logo</a:t>
            </a:r>
            <a:br>
              <a:rPr lang="de-DE" dirty="0" smtClean="0"/>
            </a:br>
            <a:r>
              <a:rPr lang="de-DE" b="0" dirty="0" smtClean="0"/>
              <a:t>Nutzungshinweise und Platzierung</a:t>
            </a:r>
            <a:endParaRPr lang="de-DE" b="0" dirty="0"/>
          </a:p>
        </p:txBody>
      </p:sp>
      <p:sp>
        <p:nvSpPr>
          <p:cNvPr id="2" name="Inhaltsplatzhalt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de-DE" dirty="0"/>
              <a:t>Das Logo der TUD besteht </a:t>
            </a:r>
            <a:br>
              <a:rPr lang="de-DE" dirty="0"/>
            </a:br>
            <a:r>
              <a:rPr lang="de-DE" dirty="0"/>
              <a:t>aus einem </a:t>
            </a:r>
            <a:r>
              <a:rPr lang="de-DE" b="1" dirty="0"/>
              <a:t>Symbol und einem Schriftzug</a:t>
            </a:r>
            <a:r>
              <a:rPr lang="de-DE" dirty="0"/>
              <a:t>. </a:t>
            </a:r>
          </a:p>
          <a:p>
            <a:r>
              <a:rPr lang="de-DE" dirty="0"/>
              <a:t>Es tritt immer als Ganzes in Erscheinung </a:t>
            </a:r>
            <a:br>
              <a:rPr lang="de-DE" dirty="0"/>
            </a:br>
            <a:r>
              <a:rPr lang="de-DE" dirty="0"/>
              <a:t>und </a:t>
            </a:r>
            <a:r>
              <a:rPr lang="de-DE" b="1" dirty="0"/>
              <a:t>darf nicht getrennt oder modifiziert</a:t>
            </a:r>
            <a:r>
              <a:rPr lang="de-DE" dirty="0"/>
              <a:t> werden. </a:t>
            </a:r>
          </a:p>
          <a:p>
            <a:r>
              <a:rPr lang="de-DE" dirty="0"/>
              <a:t>Das Logo kann in folgenden </a:t>
            </a:r>
            <a:r>
              <a:rPr lang="de-DE" b="1" dirty="0"/>
              <a:t>Farben</a:t>
            </a:r>
            <a:r>
              <a:rPr lang="de-DE" dirty="0"/>
              <a:t> verwendet werden:</a:t>
            </a:r>
          </a:p>
          <a:p>
            <a:pPr lvl="1"/>
            <a:r>
              <a:rPr lang="de-DE" dirty="0"/>
              <a:t>Blau (HKS 41) Hausfarbe der TUD </a:t>
            </a:r>
          </a:p>
          <a:p>
            <a:pPr lvl="1"/>
            <a:r>
              <a:rPr lang="de-DE" dirty="0"/>
              <a:t>Weiß (auf blau, schwarz oder dunkelgrau)</a:t>
            </a:r>
          </a:p>
          <a:p>
            <a:pPr lvl="1"/>
            <a:r>
              <a:rPr lang="de-DE" dirty="0"/>
              <a:t>Schwarz (auf weiß oder hellgrau)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58" y="1484313"/>
            <a:ext cx="2450592" cy="993648"/>
          </a:xfrm>
          <a:prstGeom prst="rect">
            <a:avLst/>
          </a:prstGeom>
          <a:ln w="3175" cap="sq" cmpd="sng">
            <a:solidFill>
              <a:schemeClr val="tx1"/>
            </a:solidFill>
            <a:prstDash val="solid"/>
            <a:miter lim="800000"/>
          </a:ln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58" y="4058947"/>
            <a:ext cx="2450592" cy="993648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58" y="2771630"/>
            <a:ext cx="2450592" cy="9936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35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Hausschrift</a:t>
            </a:r>
            <a:br>
              <a:rPr lang="de-DE" dirty="0" smtClean="0"/>
            </a:br>
            <a:r>
              <a:rPr lang="de-DE" b="0" dirty="0" smtClean="0"/>
              <a:t>Open Sans</a:t>
            </a:r>
            <a:endParaRPr lang="de-DE" b="0" dirty="0"/>
          </a:p>
        </p:txBody>
      </p:sp>
      <p:sp>
        <p:nvSpPr>
          <p:cNvPr id="2" name="Inhaltsplatzhalter 1"/>
          <p:cNvSpPr>
            <a:spLocks noGrp="1"/>
          </p:cNvSpPr>
          <p:nvPr>
            <p:ph sz="quarter" idx="14"/>
          </p:nvPr>
        </p:nvSpPr>
        <p:spPr>
          <a:xfrm>
            <a:off x="385763" y="1484314"/>
            <a:ext cx="4900612" cy="4249736"/>
          </a:xfrm>
        </p:spPr>
        <p:txBody>
          <a:bodyPr/>
          <a:lstStyle/>
          <a:p>
            <a:r>
              <a:rPr lang="de-DE" dirty="0"/>
              <a:t>Ab Februar 2018 wird die Schrift </a:t>
            </a:r>
            <a:r>
              <a:rPr lang="de-DE" b="1" dirty="0"/>
              <a:t>Open Sans</a:t>
            </a:r>
            <a:r>
              <a:rPr lang="de-DE" dirty="0"/>
              <a:t> als Hausschrift der TUD verwendet.</a:t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>Die Open Sans wurde </a:t>
            </a:r>
            <a:r>
              <a:rPr lang="de-DE" dirty="0" smtClean="0"/>
              <a:t>von Schriftgestalter</a:t>
            </a:r>
            <a:r>
              <a:rPr lang="de-DE" dirty="0"/>
              <a:t> 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>
                <a:hlinkClick r:id="rId3"/>
              </a:rPr>
              <a:t>Steve </a:t>
            </a:r>
            <a:r>
              <a:rPr lang="de-DE" dirty="0" err="1">
                <a:hlinkClick r:id="rId3"/>
              </a:rPr>
              <a:t>Matteson</a:t>
            </a:r>
            <a:r>
              <a:rPr lang="de-DE" dirty="0"/>
              <a:t> als </a:t>
            </a:r>
            <a:r>
              <a:rPr lang="de-DE" b="1" dirty="0"/>
              <a:t>medienübergreifende  Schrift für Drucksachen, Webgestaltung und mobile</a:t>
            </a:r>
            <a:r>
              <a:rPr lang="de-DE" dirty="0"/>
              <a:t> </a:t>
            </a:r>
            <a:r>
              <a:rPr lang="de-DE" b="1" dirty="0"/>
              <a:t>Interfaces</a:t>
            </a:r>
            <a:r>
              <a:rPr lang="de-DE" dirty="0"/>
              <a:t> entwickelt und unter der Apache </a:t>
            </a:r>
            <a:r>
              <a:rPr lang="de-DE" dirty="0" err="1"/>
              <a:t>License</a:t>
            </a:r>
            <a:r>
              <a:rPr lang="de-DE" dirty="0"/>
              <a:t> Version 2.0 veröffentlicht. </a:t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>Die Schrift steht in verschiedenen Schriftbibliotheken </a:t>
            </a:r>
            <a:r>
              <a:rPr lang="de-DE" b="1" dirty="0" smtClean="0"/>
              <a:t>im </a:t>
            </a:r>
            <a:r>
              <a:rPr lang="de-DE" b="1" dirty="0"/>
              <a:t>Internet </a:t>
            </a:r>
            <a:r>
              <a:rPr lang="de-DE" dirty="0"/>
              <a:t>und im internen Bereich der TUD-Webseiten als </a:t>
            </a:r>
            <a:r>
              <a:rPr lang="de-DE" b="1" dirty="0"/>
              <a:t>freier </a:t>
            </a:r>
            <a:r>
              <a:rPr lang="de-DE" b="1" dirty="0">
                <a:hlinkClick r:id="rId4"/>
              </a:rPr>
              <a:t>Download</a:t>
            </a:r>
            <a:r>
              <a:rPr lang="de-DE" dirty="0"/>
              <a:t> zur Verfügung.</a:t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>Die Schrift Open Sans ist </a:t>
            </a:r>
            <a:r>
              <a:rPr lang="de-DE" b="1" dirty="0"/>
              <a:t>direkt in dieser Präsentationsvorlage eingebunden</a:t>
            </a:r>
            <a:r>
              <a:rPr lang="de-DE" dirty="0" smtClean="0"/>
              <a:t>.</a:t>
            </a:r>
            <a:endParaRPr lang="de-DE" dirty="0" smtClean="0"/>
          </a:p>
          <a:p>
            <a:endParaRPr lang="de-DE" dirty="0" smtClean="0"/>
          </a:p>
          <a:p>
            <a:pPr lvl="2"/>
            <a:endParaRPr lang="de-DE" dirty="0" smtClean="0"/>
          </a:p>
        </p:txBody>
      </p:sp>
      <p:sp>
        <p:nvSpPr>
          <p:cNvPr id="4" name="Textfeld 3"/>
          <p:cNvSpPr txBox="1"/>
          <p:nvPr/>
        </p:nvSpPr>
        <p:spPr>
          <a:xfrm>
            <a:off x="5013325" y="1484313"/>
            <a:ext cx="3744913" cy="39395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DE" sz="1600" b="1" dirty="0" smtClean="0">
                <a:solidFill>
                  <a:schemeClr val="accent1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Schriftschnitte</a:t>
            </a:r>
            <a:br>
              <a:rPr lang="de-DE" sz="1600" b="1" dirty="0" smtClean="0">
                <a:solidFill>
                  <a:schemeClr val="accent1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sz="1600" b="1" dirty="0" smtClean="0">
              <a:solidFill>
                <a:schemeClr val="accent1"/>
              </a:solidFill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r"/>
            <a:r>
              <a:rPr lang="de-DE" sz="1600" dirty="0" smtClean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Open Sans Light</a:t>
            </a:r>
            <a:endParaRPr lang="de-DE" sz="1600" dirty="0">
              <a:solidFill>
                <a:schemeClr val="accent1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r"/>
            <a:r>
              <a:rPr lang="de-DE" sz="1600" dirty="0" smtClean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Open Sans </a:t>
            </a:r>
            <a:r>
              <a:rPr lang="de-DE" sz="1600" i="1" dirty="0" smtClean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Light Italic</a:t>
            </a:r>
          </a:p>
          <a:p>
            <a:pPr algn="r"/>
            <a:endParaRPr lang="de-DE" sz="1600" i="1" dirty="0" smtClean="0">
              <a:solidFill>
                <a:schemeClr val="accent1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r">
              <a:tabLst>
                <a:tab pos="361950" algn="l"/>
              </a:tabLst>
            </a:pPr>
            <a:r>
              <a:rPr lang="de-DE" sz="1600" dirty="0">
                <a:solidFill>
                  <a:schemeClr val="accent1"/>
                </a:solidFill>
              </a:rPr>
              <a:t>Open </a:t>
            </a:r>
            <a:r>
              <a:rPr lang="de-DE" sz="1600" dirty="0" smtClean="0">
                <a:solidFill>
                  <a:schemeClr val="accent1"/>
                </a:solidFill>
              </a:rPr>
              <a:t>Sans Regular</a:t>
            </a:r>
          </a:p>
          <a:p>
            <a:pPr algn="r">
              <a:tabLst>
                <a:tab pos="361950" algn="l"/>
              </a:tabLst>
            </a:pPr>
            <a:r>
              <a:rPr lang="de-DE" sz="1600" dirty="0">
                <a:solidFill>
                  <a:schemeClr val="accent1"/>
                </a:solidFill>
              </a:rPr>
              <a:t>Open </a:t>
            </a:r>
            <a:r>
              <a:rPr lang="de-DE" sz="1600" dirty="0" smtClean="0">
                <a:solidFill>
                  <a:schemeClr val="accent1"/>
                </a:solidFill>
              </a:rPr>
              <a:t>Sans </a:t>
            </a:r>
            <a:r>
              <a:rPr lang="de-DE" sz="1600" i="1" dirty="0" smtClean="0">
                <a:solidFill>
                  <a:schemeClr val="accent1"/>
                </a:solidFill>
              </a:rPr>
              <a:t>Regular Italic</a:t>
            </a:r>
          </a:p>
          <a:p>
            <a:pPr algn="r">
              <a:tabLst>
                <a:tab pos="361950" algn="l"/>
              </a:tabLst>
            </a:pPr>
            <a:endParaRPr lang="de-DE" sz="1600" dirty="0" smtClean="0">
              <a:solidFill>
                <a:schemeClr val="accent1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  <a:p>
            <a:pPr algn="r">
              <a:tabLst>
                <a:tab pos="361950" algn="l"/>
              </a:tabLst>
            </a:pPr>
            <a:r>
              <a:rPr lang="de-DE" sz="1600" dirty="0" smtClean="0"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Open Sans Semi-</a:t>
            </a:r>
            <a:r>
              <a:rPr lang="de-DE" sz="1600" dirty="0" err="1" smtClean="0"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Bold</a:t>
            </a:r>
            <a:endParaRPr lang="de-DE" sz="1600" dirty="0" smtClean="0">
              <a:solidFill>
                <a:schemeClr val="accent1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  <a:p>
            <a:pPr algn="r">
              <a:tabLst>
                <a:tab pos="361950" algn="l"/>
              </a:tabLst>
            </a:pPr>
            <a:r>
              <a:rPr lang="de-DE" sz="1600" dirty="0"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Open </a:t>
            </a:r>
            <a:r>
              <a:rPr lang="de-DE" sz="1600" dirty="0" smtClean="0"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Sans </a:t>
            </a:r>
            <a:r>
              <a:rPr lang="de-DE" sz="1600" i="1" dirty="0" smtClean="0"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Semi-</a:t>
            </a:r>
            <a:r>
              <a:rPr lang="de-DE" sz="1600" i="1" dirty="0" err="1" smtClean="0"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Bold</a:t>
            </a:r>
            <a:r>
              <a:rPr lang="de-DE" sz="1600" i="1" dirty="0" smtClean="0"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Italic</a:t>
            </a:r>
          </a:p>
          <a:p>
            <a:pPr algn="r">
              <a:tabLst>
                <a:tab pos="361950" algn="l"/>
              </a:tabLst>
            </a:pPr>
            <a:endParaRPr lang="de-DE" sz="1600" b="1" dirty="0" smtClean="0">
              <a:solidFill>
                <a:schemeClr val="accent1"/>
              </a:solidFill>
            </a:endParaRPr>
          </a:p>
          <a:p>
            <a:pPr algn="r">
              <a:tabLst>
                <a:tab pos="361950" algn="l"/>
              </a:tabLst>
            </a:pPr>
            <a:r>
              <a:rPr lang="de-DE" sz="1600" b="1" dirty="0" smtClean="0">
                <a:solidFill>
                  <a:schemeClr val="accent1"/>
                </a:solidFill>
              </a:rPr>
              <a:t>Open Sans </a:t>
            </a:r>
            <a:r>
              <a:rPr lang="de-DE" sz="1600" b="1" dirty="0" err="1" smtClean="0">
                <a:solidFill>
                  <a:schemeClr val="accent1"/>
                </a:solidFill>
              </a:rPr>
              <a:t>Bold</a:t>
            </a:r>
            <a:endParaRPr lang="de-DE" sz="1600" b="1" dirty="0" smtClean="0">
              <a:solidFill>
                <a:schemeClr val="accent1"/>
              </a:solidFill>
            </a:endParaRPr>
          </a:p>
          <a:p>
            <a:pPr algn="r">
              <a:tabLst>
                <a:tab pos="361950" algn="l"/>
              </a:tabLst>
            </a:pPr>
            <a:r>
              <a:rPr lang="de-DE" sz="1600" b="1" dirty="0">
                <a:solidFill>
                  <a:schemeClr val="accent1"/>
                </a:solidFill>
              </a:rPr>
              <a:t>Open </a:t>
            </a:r>
            <a:r>
              <a:rPr lang="de-DE" sz="1600" b="1" dirty="0" smtClean="0">
                <a:solidFill>
                  <a:schemeClr val="accent1"/>
                </a:solidFill>
              </a:rPr>
              <a:t>Sans </a:t>
            </a:r>
            <a:r>
              <a:rPr lang="de-DE" sz="1600" b="1" i="1" dirty="0" err="1" smtClean="0">
                <a:solidFill>
                  <a:schemeClr val="accent1"/>
                </a:solidFill>
              </a:rPr>
              <a:t>Bold</a:t>
            </a:r>
            <a:r>
              <a:rPr lang="de-DE" sz="1600" b="1" i="1" dirty="0" smtClean="0">
                <a:solidFill>
                  <a:schemeClr val="accent1"/>
                </a:solidFill>
              </a:rPr>
              <a:t> Italic</a:t>
            </a:r>
          </a:p>
          <a:p>
            <a:pPr algn="r">
              <a:tabLst>
                <a:tab pos="361950" algn="l"/>
              </a:tabLst>
            </a:pPr>
            <a:endParaRPr lang="de-DE" sz="1600" dirty="0" smtClean="0">
              <a:solidFill>
                <a:schemeClr val="accent1"/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  <a:p>
            <a:pPr algn="r">
              <a:tabLst>
                <a:tab pos="361950" algn="l"/>
              </a:tabLst>
            </a:pPr>
            <a:r>
              <a:rPr lang="de-DE" sz="1600" dirty="0" smtClean="0">
                <a:solidFill>
                  <a:schemeClr val="accent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Open Sans Extra-</a:t>
            </a:r>
            <a:r>
              <a:rPr lang="de-DE" sz="1600" dirty="0" err="1" smtClean="0">
                <a:solidFill>
                  <a:schemeClr val="accent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Bold</a:t>
            </a:r>
            <a:endParaRPr lang="de-DE" sz="1600" dirty="0" smtClean="0">
              <a:solidFill>
                <a:schemeClr val="accent1"/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  <a:p>
            <a:pPr algn="r">
              <a:tabLst>
                <a:tab pos="361950" algn="l"/>
              </a:tabLst>
            </a:pPr>
            <a:r>
              <a:rPr lang="de-DE" sz="1600" dirty="0">
                <a:solidFill>
                  <a:schemeClr val="accent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Open </a:t>
            </a:r>
            <a:r>
              <a:rPr lang="de-DE" sz="1600" dirty="0" smtClean="0">
                <a:solidFill>
                  <a:schemeClr val="accent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Sans </a:t>
            </a:r>
            <a:r>
              <a:rPr lang="de-DE" sz="1600" i="1" dirty="0" smtClean="0">
                <a:solidFill>
                  <a:schemeClr val="accent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Extra-</a:t>
            </a:r>
            <a:r>
              <a:rPr lang="de-DE" sz="1600" i="1" dirty="0" err="1" smtClean="0">
                <a:solidFill>
                  <a:schemeClr val="accent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Bold</a:t>
            </a:r>
            <a:r>
              <a:rPr lang="de-DE" sz="1600" i="1" dirty="0" smtClean="0">
                <a:solidFill>
                  <a:schemeClr val="accent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 Italic</a:t>
            </a:r>
            <a:endParaRPr lang="de-DE" sz="1600" i="1" dirty="0">
              <a:solidFill>
                <a:schemeClr val="accent1"/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84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/>
          <p:cNvSpPr/>
          <p:nvPr/>
        </p:nvSpPr>
        <p:spPr>
          <a:xfrm>
            <a:off x="5013323" y="5032074"/>
            <a:ext cx="3745641" cy="277812"/>
          </a:xfrm>
          <a:prstGeom prst="rect">
            <a:avLst/>
          </a:prstGeom>
          <a:solidFill>
            <a:srgbClr val="EE7F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Rechteck 25"/>
          <p:cNvSpPr/>
          <p:nvPr/>
        </p:nvSpPr>
        <p:spPr>
          <a:xfrm>
            <a:off x="4241074" y="5025211"/>
            <a:ext cx="278539" cy="277812"/>
          </a:xfrm>
          <a:prstGeom prst="rect">
            <a:avLst/>
          </a:prstGeom>
          <a:solidFill>
            <a:srgbClr val="EE7F00">
              <a:alpha val="60000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Rechteck 45"/>
          <p:cNvSpPr/>
          <p:nvPr/>
        </p:nvSpPr>
        <p:spPr>
          <a:xfrm>
            <a:off x="4627198" y="5025211"/>
            <a:ext cx="278539" cy="277812"/>
          </a:xfrm>
          <a:prstGeom prst="rect">
            <a:avLst/>
          </a:prstGeom>
          <a:solidFill>
            <a:srgbClr val="EE7F00">
              <a:alpha val="80000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Rechteck 55"/>
          <p:cNvSpPr/>
          <p:nvPr/>
        </p:nvSpPr>
        <p:spPr>
          <a:xfrm>
            <a:off x="3856038" y="5025211"/>
            <a:ext cx="278539" cy="277812"/>
          </a:xfrm>
          <a:prstGeom prst="rect">
            <a:avLst/>
          </a:prstGeom>
          <a:solidFill>
            <a:srgbClr val="EE7F00">
              <a:alpha val="40000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/>
          <p:cNvSpPr/>
          <p:nvPr/>
        </p:nvSpPr>
        <p:spPr>
          <a:xfrm>
            <a:off x="5013323" y="2251851"/>
            <a:ext cx="3745641" cy="277812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hteck 18"/>
          <p:cNvSpPr/>
          <p:nvPr/>
        </p:nvSpPr>
        <p:spPr>
          <a:xfrm>
            <a:off x="4241074" y="2244988"/>
            <a:ext cx="278539" cy="277812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Rechteck 38"/>
          <p:cNvSpPr/>
          <p:nvPr/>
        </p:nvSpPr>
        <p:spPr>
          <a:xfrm>
            <a:off x="4627198" y="2244988"/>
            <a:ext cx="278539" cy="277812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9" name="Rechteck 48"/>
          <p:cNvSpPr/>
          <p:nvPr/>
        </p:nvSpPr>
        <p:spPr>
          <a:xfrm>
            <a:off x="3856038" y="2244988"/>
            <a:ext cx="278539" cy="277812"/>
          </a:xfrm>
          <a:prstGeom prst="rect">
            <a:avLst/>
          </a:prstGeom>
          <a:solidFill>
            <a:schemeClr val="accent2">
              <a:alpha val="4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11"/>
          <p:cNvSpPr/>
          <p:nvPr/>
        </p:nvSpPr>
        <p:spPr>
          <a:xfrm>
            <a:off x="5013323" y="2649026"/>
            <a:ext cx="3745641" cy="2778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hteck 19"/>
          <p:cNvSpPr/>
          <p:nvPr/>
        </p:nvSpPr>
        <p:spPr>
          <a:xfrm>
            <a:off x="4241074" y="2642163"/>
            <a:ext cx="278539" cy="277812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Rechteck 39"/>
          <p:cNvSpPr/>
          <p:nvPr/>
        </p:nvSpPr>
        <p:spPr>
          <a:xfrm>
            <a:off x="4627198" y="2642163"/>
            <a:ext cx="278539" cy="277812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Rechteck 49"/>
          <p:cNvSpPr/>
          <p:nvPr/>
        </p:nvSpPr>
        <p:spPr>
          <a:xfrm>
            <a:off x="3856038" y="2642163"/>
            <a:ext cx="278539" cy="277812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Rechteck 12"/>
          <p:cNvSpPr/>
          <p:nvPr/>
        </p:nvSpPr>
        <p:spPr>
          <a:xfrm>
            <a:off x="5013323" y="3046201"/>
            <a:ext cx="3745641" cy="2778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Rechteck 20"/>
          <p:cNvSpPr/>
          <p:nvPr/>
        </p:nvSpPr>
        <p:spPr>
          <a:xfrm>
            <a:off x="4241074" y="3039338"/>
            <a:ext cx="278539" cy="277812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40"/>
          <p:cNvSpPr/>
          <p:nvPr/>
        </p:nvSpPr>
        <p:spPr>
          <a:xfrm>
            <a:off x="4627198" y="3039338"/>
            <a:ext cx="278539" cy="277812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Rechteck 50"/>
          <p:cNvSpPr/>
          <p:nvPr/>
        </p:nvSpPr>
        <p:spPr>
          <a:xfrm>
            <a:off x="3856038" y="3039338"/>
            <a:ext cx="278539" cy="277812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Rechteck 13"/>
          <p:cNvSpPr/>
          <p:nvPr/>
        </p:nvSpPr>
        <p:spPr>
          <a:xfrm>
            <a:off x="5013323" y="3443376"/>
            <a:ext cx="3745641" cy="277812"/>
          </a:xfrm>
          <a:prstGeom prst="rect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21"/>
          <p:cNvSpPr/>
          <p:nvPr/>
        </p:nvSpPr>
        <p:spPr>
          <a:xfrm>
            <a:off x="4241074" y="3436513"/>
            <a:ext cx="278539" cy="277812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41"/>
          <p:cNvSpPr/>
          <p:nvPr/>
        </p:nvSpPr>
        <p:spPr>
          <a:xfrm>
            <a:off x="4627198" y="3436513"/>
            <a:ext cx="278539" cy="277812"/>
          </a:xfrm>
          <a:prstGeom prst="rect">
            <a:avLst/>
          </a:pr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Rechteck 51"/>
          <p:cNvSpPr/>
          <p:nvPr/>
        </p:nvSpPr>
        <p:spPr>
          <a:xfrm>
            <a:off x="3856038" y="3436513"/>
            <a:ext cx="278539" cy="277812"/>
          </a:xfrm>
          <a:prstGeom prst="rect">
            <a:avLst/>
          </a:prstGeom>
          <a:solidFill>
            <a:schemeClr val="accent5">
              <a:alpha val="4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Rechteck 14"/>
          <p:cNvSpPr/>
          <p:nvPr/>
        </p:nvSpPr>
        <p:spPr>
          <a:xfrm>
            <a:off x="5013323" y="3840551"/>
            <a:ext cx="3745641" cy="277812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22"/>
          <p:cNvSpPr/>
          <p:nvPr/>
        </p:nvSpPr>
        <p:spPr>
          <a:xfrm>
            <a:off x="4241074" y="3833688"/>
            <a:ext cx="278539" cy="277812"/>
          </a:xfrm>
          <a:prstGeom prst="rect">
            <a:avLst/>
          </a:prstGeom>
          <a:solidFill>
            <a:schemeClr val="accent6">
              <a:alpha val="6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Rechteck 42"/>
          <p:cNvSpPr/>
          <p:nvPr/>
        </p:nvSpPr>
        <p:spPr>
          <a:xfrm>
            <a:off x="4627198" y="3833688"/>
            <a:ext cx="278539" cy="277812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Rechteck 52"/>
          <p:cNvSpPr/>
          <p:nvPr/>
        </p:nvSpPr>
        <p:spPr>
          <a:xfrm>
            <a:off x="3856038" y="3833688"/>
            <a:ext cx="278539" cy="277812"/>
          </a:xfrm>
          <a:prstGeom prst="rect">
            <a:avLst/>
          </a:prstGeom>
          <a:solidFill>
            <a:schemeClr val="accent6">
              <a:alpha val="4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Rechteck 15"/>
          <p:cNvSpPr/>
          <p:nvPr/>
        </p:nvSpPr>
        <p:spPr>
          <a:xfrm>
            <a:off x="5013323" y="4237726"/>
            <a:ext cx="3745641" cy="277812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Rechteck 23"/>
          <p:cNvSpPr/>
          <p:nvPr/>
        </p:nvSpPr>
        <p:spPr>
          <a:xfrm>
            <a:off x="4241074" y="4230863"/>
            <a:ext cx="278539" cy="277812"/>
          </a:xfrm>
          <a:prstGeom prst="rect">
            <a:avLst/>
          </a:prstGeom>
          <a:solidFill>
            <a:schemeClr val="accent3">
              <a:alpha val="6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Rechteck 43"/>
          <p:cNvSpPr/>
          <p:nvPr/>
        </p:nvSpPr>
        <p:spPr>
          <a:xfrm>
            <a:off x="4627198" y="4230863"/>
            <a:ext cx="278539" cy="277812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Rechteck 53"/>
          <p:cNvSpPr/>
          <p:nvPr/>
        </p:nvSpPr>
        <p:spPr>
          <a:xfrm>
            <a:off x="3856038" y="4230863"/>
            <a:ext cx="278539" cy="277812"/>
          </a:xfrm>
          <a:prstGeom prst="rect">
            <a:avLst/>
          </a:prstGeom>
          <a:solidFill>
            <a:schemeClr val="accent3">
              <a:alpha val="4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/>
          <p:cNvSpPr/>
          <p:nvPr/>
        </p:nvSpPr>
        <p:spPr>
          <a:xfrm>
            <a:off x="5013323" y="4634901"/>
            <a:ext cx="3745641" cy="277812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Rechteck 24"/>
          <p:cNvSpPr/>
          <p:nvPr/>
        </p:nvSpPr>
        <p:spPr>
          <a:xfrm>
            <a:off x="4241074" y="4628038"/>
            <a:ext cx="278539" cy="277812"/>
          </a:xfrm>
          <a:prstGeom prst="rect">
            <a:avLst/>
          </a:prstGeom>
          <a:solidFill>
            <a:schemeClr val="accent4">
              <a:alpha val="6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" name="Rechteck 44"/>
          <p:cNvSpPr/>
          <p:nvPr/>
        </p:nvSpPr>
        <p:spPr>
          <a:xfrm>
            <a:off x="4627198" y="4628038"/>
            <a:ext cx="278539" cy="277812"/>
          </a:xfrm>
          <a:prstGeom prst="rect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Rechteck 54"/>
          <p:cNvSpPr/>
          <p:nvPr/>
        </p:nvSpPr>
        <p:spPr>
          <a:xfrm>
            <a:off x="3856038" y="4628038"/>
            <a:ext cx="278539" cy="277812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5013323" y="1854676"/>
            <a:ext cx="3745641" cy="277812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Rechteck 26"/>
          <p:cNvSpPr/>
          <p:nvPr/>
        </p:nvSpPr>
        <p:spPr>
          <a:xfrm>
            <a:off x="4241074" y="1847813"/>
            <a:ext cx="278539" cy="277812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Rechteck 46"/>
          <p:cNvSpPr/>
          <p:nvPr/>
        </p:nvSpPr>
        <p:spPr>
          <a:xfrm>
            <a:off x="4627198" y="1847813"/>
            <a:ext cx="278539" cy="27781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7" name="Rechteck 56"/>
          <p:cNvSpPr/>
          <p:nvPr/>
        </p:nvSpPr>
        <p:spPr>
          <a:xfrm>
            <a:off x="3856038" y="1847813"/>
            <a:ext cx="278539" cy="277812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Farben</a:t>
            </a:r>
            <a:br>
              <a:rPr lang="de-DE" dirty="0" smtClean="0"/>
            </a:br>
            <a:r>
              <a:rPr lang="de-DE" b="0" dirty="0" smtClean="0"/>
              <a:t>Grundfarben und Varianten</a:t>
            </a:r>
            <a:endParaRPr lang="de-DE" b="0" dirty="0"/>
          </a:p>
        </p:txBody>
      </p:sp>
      <p:sp>
        <p:nvSpPr>
          <p:cNvPr id="2" name="Inhaltsplatzhalter 1"/>
          <p:cNvSpPr>
            <a:spLocks noGrp="1"/>
          </p:cNvSpPr>
          <p:nvPr>
            <p:ph sz="quarter" idx="10"/>
          </p:nvPr>
        </p:nvSpPr>
        <p:spPr>
          <a:xfrm>
            <a:off x="385764" y="1484313"/>
            <a:ext cx="3357562" cy="4249738"/>
          </a:xfrm>
        </p:spPr>
        <p:txBody>
          <a:bodyPr>
            <a:normAutofit/>
          </a:bodyPr>
          <a:lstStyle/>
          <a:p>
            <a:endParaRPr lang="de-DE" dirty="0"/>
          </a:p>
          <a:p>
            <a:r>
              <a:rPr lang="de-DE" dirty="0"/>
              <a:t>Die </a:t>
            </a:r>
            <a:r>
              <a:rPr lang="de-DE" b="1" dirty="0"/>
              <a:t>Hausfarbe</a:t>
            </a:r>
            <a:r>
              <a:rPr lang="de-DE" dirty="0"/>
              <a:t> der TU Dresden ist </a:t>
            </a:r>
            <a:r>
              <a:rPr lang="de-DE" b="1" dirty="0"/>
              <a:t>Dunkelblau</a:t>
            </a:r>
            <a:r>
              <a:rPr lang="de-DE" dirty="0"/>
              <a:t>, Farbton HKS 41.</a:t>
            </a:r>
          </a:p>
          <a:p>
            <a:r>
              <a:rPr lang="de-DE" dirty="0"/>
              <a:t>Zudem sind eine Reihe von </a:t>
            </a:r>
            <a:r>
              <a:rPr lang="de-DE" b="1" dirty="0"/>
              <a:t>Sekundärfarben</a:t>
            </a:r>
            <a:r>
              <a:rPr lang="de-DE" dirty="0"/>
              <a:t> definiert.</a:t>
            </a:r>
          </a:p>
          <a:p>
            <a:r>
              <a:rPr lang="de-DE" dirty="0"/>
              <a:t>Die Farben können in unterschiedlicher Deckkraft eingesetzt werden. </a:t>
            </a:r>
          </a:p>
          <a:p>
            <a:r>
              <a:rPr lang="de-DE" dirty="0"/>
              <a:t>Die Farben sind direkt im </a:t>
            </a:r>
            <a:r>
              <a:rPr lang="de-DE" b="1" dirty="0"/>
              <a:t>Design „TUD_2018“</a:t>
            </a:r>
            <a:r>
              <a:rPr lang="de-DE" dirty="0"/>
              <a:t> in dieser Präsentationsvorlage eingebunden.</a:t>
            </a:r>
          </a:p>
          <a:p>
            <a:pPr lvl="2"/>
            <a:endParaRPr lang="de-DE" dirty="0" smtClean="0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4294967295"/>
          </p:nvPr>
        </p:nvSpPr>
        <p:spPr>
          <a:xfrm>
            <a:off x="5013325" y="1484313"/>
            <a:ext cx="3744913" cy="4249737"/>
          </a:xfrm>
        </p:spPr>
        <p:txBody>
          <a:bodyPr lIns="108000">
            <a:normAutofit/>
          </a:bodyPr>
          <a:lstStyle/>
          <a:p>
            <a:pPr defTabSz="896938">
              <a:spcBef>
                <a:spcPts val="1200"/>
              </a:spcBef>
              <a:tabLst>
                <a:tab pos="1165225" algn="l"/>
              </a:tabLst>
            </a:pPr>
            <a:r>
              <a:rPr lang="de-DE" b="1" dirty="0" smtClean="0"/>
              <a:t>Name	</a:t>
            </a:r>
            <a:r>
              <a:rPr lang="de-DE" b="1" dirty="0" err="1" smtClean="0"/>
              <a:t>rgb</a:t>
            </a:r>
            <a:r>
              <a:rPr lang="de-DE" b="1" dirty="0" smtClean="0"/>
              <a:t>		hex</a:t>
            </a:r>
          </a:p>
          <a:p>
            <a:pPr defTabSz="896938">
              <a:spcBef>
                <a:spcPts val="1200"/>
              </a:spcBef>
              <a:tabLst>
                <a:tab pos="1165225" algn="l"/>
              </a:tabLst>
            </a:pPr>
            <a:r>
              <a:rPr lang="de-DE" b="1" dirty="0" smtClean="0">
                <a:solidFill>
                  <a:schemeClr val="bg1"/>
                </a:solidFill>
              </a:rPr>
              <a:t>HKS </a:t>
            </a:r>
            <a:r>
              <a:rPr lang="de-DE" b="1" dirty="0">
                <a:solidFill>
                  <a:schemeClr val="bg1"/>
                </a:solidFill>
              </a:rPr>
              <a:t>41	0 / 48 / 94	#00305d</a:t>
            </a:r>
          </a:p>
          <a:p>
            <a:pPr defTabSz="896938">
              <a:spcBef>
                <a:spcPts val="1200"/>
              </a:spcBef>
              <a:tabLst>
                <a:tab pos="1165225" algn="l"/>
              </a:tabLst>
            </a:pPr>
            <a:r>
              <a:rPr lang="de-DE" dirty="0">
                <a:solidFill>
                  <a:schemeClr val="bg1"/>
                </a:solidFill>
              </a:rPr>
              <a:t>HKS 44	0 / 106 / 179	#006ab2</a:t>
            </a:r>
          </a:p>
          <a:p>
            <a:pPr defTabSz="896938">
              <a:spcBef>
                <a:spcPts val="1200"/>
              </a:spcBef>
              <a:tabLst>
                <a:tab pos="1165225" algn="l"/>
              </a:tabLst>
            </a:pPr>
            <a:r>
              <a:rPr lang="de-DE" dirty="0">
                <a:solidFill>
                  <a:schemeClr val="bg1"/>
                </a:solidFill>
              </a:rPr>
              <a:t>Cyan	0 / 158 / 224	#009de0</a:t>
            </a:r>
          </a:p>
          <a:p>
            <a:pPr defTabSz="896938">
              <a:spcBef>
                <a:spcPts val="1200"/>
              </a:spcBef>
              <a:tabLst>
                <a:tab pos="1165225" algn="l"/>
              </a:tabLst>
            </a:pPr>
            <a:r>
              <a:rPr lang="de-DE" dirty="0">
                <a:solidFill>
                  <a:schemeClr val="bg1"/>
                </a:solidFill>
              </a:rPr>
              <a:t>HKS 92	114 / 120 / 121	#717778</a:t>
            </a:r>
          </a:p>
          <a:p>
            <a:pPr defTabSz="896938">
              <a:spcBef>
                <a:spcPts val="1200"/>
              </a:spcBef>
              <a:tabLst>
                <a:tab pos="1165225" algn="l"/>
              </a:tabLst>
            </a:pPr>
            <a:r>
              <a:rPr lang="de-DE" dirty="0">
                <a:solidFill>
                  <a:schemeClr val="bg1"/>
                </a:solidFill>
              </a:rPr>
              <a:t>HKS 33	147 / 16 / 126 	#93107d</a:t>
            </a:r>
          </a:p>
          <a:p>
            <a:pPr defTabSz="896938">
              <a:spcBef>
                <a:spcPts val="1200"/>
              </a:spcBef>
              <a:tabLst>
                <a:tab pos="1165225" algn="l"/>
              </a:tabLst>
            </a:pPr>
            <a:r>
              <a:rPr lang="de-DE" dirty="0">
                <a:solidFill>
                  <a:schemeClr val="bg1"/>
                </a:solidFill>
              </a:rPr>
              <a:t>HKS 36	84 / 55 / 138	#54368a</a:t>
            </a:r>
          </a:p>
          <a:p>
            <a:pPr defTabSz="896938">
              <a:spcBef>
                <a:spcPts val="1200"/>
              </a:spcBef>
              <a:tabLst>
                <a:tab pos="1165225" algn="l"/>
              </a:tabLst>
            </a:pPr>
            <a:r>
              <a:rPr lang="de-DE" dirty="0">
                <a:solidFill>
                  <a:schemeClr val="bg1"/>
                </a:solidFill>
              </a:rPr>
              <a:t>HKS 65	106 / 176 / 35	#69af22</a:t>
            </a:r>
          </a:p>
          <a:p>
            <a:pPr defTabSz="896938">
              <a:spcBef>
                <a:spcPts val="1200"/>
              </a:spcBef>
              <a:tabLst>
                <a:tab pos="1165225" algn="l"/>
              </a:tabLst>
            </a:pPr>
            <a:r>
              <a:rPr lang="de-DE" dirty="0">
                <a:solidFill>
                  <a:schemeClr val="bg1"/>
                </a:solidFill>
              </a:rPr>
              <a:t>HKS 57	0 / 125 / 64	#007d3f</a:t>
            </a:r>
          </a:p>
          <a:p>
            <a:pPr defTabSz="896938">
              <a:spcBef>
                <a:spcPts val="1200"/>
              </a:spcBef>
              <a:tabLst>
                <a:tab pos="1165225" algn="l"/>
              </a:tabLst>
            </a:pPr>
            <a:r>
              <a:rPr lang="de-DE" dirty="0">
                <a:solidFill>
                  <a:schemeClr val="bg1"/>
                </a:solidFill>
              </a:rPr>
              <a:t>HKS 07	238 / 127 / 0	#ee7f00</a:t>
            </a:r>
          </a:p>
          <a:p>
            <a:pPr defTabSz="896938">
              <a:tabLst>
                <a:tab pos="1165225" algn="l"/>
              </a:tabLst>
            </a:pP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195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Raster</a:t>
            </a:r>
            <a:br>
              <a:rPr lang="de-DE" dirty="0" smtClean="0"/>
            </a:br>
            <a:r>
              <a:rPr lang="de-DE" b="0" dirty="0" smtClean="0"/>
              <a:t>für Präsentationsvorlagen</a:t>
            </a:r>
            <a:endParaRPr lang="de-DE" b="0" dirty="0"/>
          </a:p>
        </p:txBody>
      </p:sp>
      <p:sp>
        <p:nvSpPr>
          <p:cNvPr id="2" name="Inhaltsplatzhalter 1"/>
          <p:cNvSpPr>
            <a:spLocks noGrp="1"/>
          </p:cNvSpPr>
          <p:nvPr>
            <p:ph sz="quarter" idx="10"/>
          </p:nvPr>
        </p:nvSpPr>
        <p:spPr>
          <a:xfrm>
            <a:off x="385764" y="1484313"/>
            <a:ext cx="5289550" cy="4249738"/>
          </a:xfrm>
        </p:spPr>
        <p:txBody>
          <a:bodyPr>
            <a:normAutofit/>
          </a:bodyPr>
          <a:lstStyle/>
          <a:p>
            <a:r>
              <a:rPr lang="de-DE" dirty="0"/>
              <a:t>Für alle Publikationen der TUD ist im CD </a:t>
            </a:r>
            <a:br>
              <a:rPr lang="de-DE" dirty="0"/>
            </a:br>
            <a:r>
              <a:rPr lang="de-DE" dirty="0"/>
              <a:t>ein </a:t>
            </a:r>
            <a:r>
              <a:rPr lang="de-DE" dirty="0" err="1"/>
              <a:t>Layoutraster</a:t>
            </a:r>
            <a:r>
              <a:rPr lang="de-DE" dirty="0"/>
              <a:t> vorgegeben. Hierdurch sind </a:t>
            </a:r>
            <a:r>
              <a:rPr lang="de-DE" b="1" dirty="0"/>
              <a:t>Anordnung und Position des TUD-Logos definiert</a:t>
            </a:r>
            <a:r>
              <a:rPr lang="de-DE" dirty="0"/>
              <a:t>.</a:t>
            </a:r>
          </a:p>
          <a:p>
            <a:r>
              <a:rPr lang="de-DE" dirty="0"/>
              <a:t>In </a:t>
            </a:r>
            <a:r>
              <a:rPr lang="de-DE" b="1" dirty="0"/>
              <a:t>Präsentationen</a:t>
            </a:r>
            <a:r>
              <a:rPr lang="de-DE" dirty="0"/>
              <a:t> der TUD wird das Logo </a:t>
            </a:r>
            <a:r>
              <a:rPr lang="de-DE" b="1" dirty="0"/>
              <a:t>auf allen</a:t>
            </a:r>
            <a:r>
              <a:rPr lang="de-DE" dirty="0"/>
              <a:t> </a:t>
            </a:r>
            <a:r>
              <a:rPr lang="de-DE" b="1" dirty="0"/>
              <a:t>Inhaltsfolien in der Fußzeile unten links</a:t>
            </a:r>
            <a:r>
              <a:rPr lang="de-DE" dirty="0"/>
              <a:t> neben den Kontaktangaben der Vortragenden platziert.</a:t>
            </a:r>
          </a:p>
          <a:p>
            <a:r>
              <a:rPr lang="de-DE" b="1" dirty="0"/>
              <a:t>In allen anderen Kommunikationsmitteln </a:t>
            </a:r>
            <a:r>
              <a:rPr lang="de-DE" dirty="0"/>
              <a:t/>
            </a:r>
            <a:br>
              <a:rPr lang="de-DE" dirty="0"/>
            </a:br>
            <a:r>
              <a:rPr lang="de-DE" dirty="0"/>
              <a:t>wird das TUD-Logo stets </a:t>
            </a:r>
            <a:r>
              <a:rPr lang="de-DE" b="1" dirty="0"/>
              <a:t>oben links </a:t>
            </a:r>
            <a:r>
              <a:rPr lang="de-DE" dirty="0"/>
              <a:t>positioniert.</a:t>
            </a:r>
          </a:p>
          <a:p>
            <a:pPr>
              <a:spcBef>
                <a:spcPts val="3000"/>
              </a:spcBef>
            </a:pPr>
            <a:r>
              <a:rPr lang="de-DE" dirty="0"/>
              <a:t>Für diese Präsentationsvorlage wurde das Raster mittels </a:t>
            </a:r>
            <a:r>
              <a:rPr lang="de-DE" b="1" dirty="0"/>
              <a:t>Führungslinien</a:t>
            </a:r>
            <a:r>
              <a:rPr lang="de-DE" dirty="0"/>
              <a:t> hinterlegt. Diese lassen sich im Menü „Ansicht“ ein- und ausblenden.</a:t>
            </a:r>
          </a:p>
          <a:p>
            <a:r>
              <a:rPr lang="de-DE" dirty="0"/>
              <a:t>Die Führungslinien helfen auch bei der </a:t>
            </a:r>
            <a:r>
              <a:rPr lang="de-DE" b="1" dirty="0"/>
              <a:t>Positionierung von Bild- und Textelementen</a:t>
            </a:r>
            <a:r>
              <a:rPr lang="de-DE" dirty="0" smtClean="0"/>
              <a:t>.</a:t>
            </a:r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5781686" y="5286375"/>
            <a:ext cx="292416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200" dirty="0">
                <a:solidFill>
                  <a:schemeClr val="accent1"/>
                </a:solidFill>
              </a:rPr>
              <a:t>mehr Informationen zu diesem Thema:</a:t>
            </a:r>
            <a:br>
              <a:rPr lang="de-DE" sz="1200" dirty="0">
                <a:solidFill>
                  <a:schemeClr val="accent1"/>
                </a:solidFill>
              </a:rPr>
            </a:br>
            <a:r>
              <a:rPr lang="de-DE" sz="1200" dirty="0">
                <a:solidFill>
                  <a:schemeClr val="accent1"/>
                </a:solidFill>
                <a:sym typeface="Wingdings" panose="05000000000000000000" pitchFamily="2" charset="2"/>
                <a:hlinkClick r:id="rId3"/>
              </a:rPr>
              <a:t> </a:t>
            </a:r>
            <a:r>
              <a:rPr lang="de-DE" sz="1200" dirty="0">
                <a:solidFill>
                  <a:schemeClr val="accent1"/>
                </a:solidFill>
                <a:hlinkClick r:id="rId3"/>
              </a:rPr>
              <a:t>Microsoft Office </a:t>
            </a:r>
            <a:r>
              <a:rPr lang="de-DE" sz="1200" dirty="0">
                <a:solidFill>
                  <a:schemeClr val="accent1"/>
                </a:solidFill>
                <a:sym typeface="Wingdings" panose="05000000000000000000" pitchFamily="2" charset="2"/>
                <a:hlinkClick r:id="rId3"/>
              </a:rPr>
              <a:t>/ Führungslinien</a:t>
            </a:r>
            <a:endParaRPr lang="de-DE" sz="1200" dirty="0">
              <a:solidFill>
                <a:schemeClr val="accent1"/>
              </a:solidFill>
            </a:endParaRPr>
          </a:p>
        </p:txBody>
      </p:sp>
      <p:grpSp>
        <p:nvGrpSpPr>
          <p:cNvPr id="14" name="Gruppieren 13"/>
          <p:cNvGrpSpPr/>
          <p:nvPr/>
        </p:nvGrpSpPr>
        <p:grpSpPr>
          <a:xfrm>
            <a:off x="5781688" y="1484329"/>
            <a:ext cx="2966658" cy="3506771"/>
            <a:chOff x="5781688" y="1484329"/>
            <a:chExt cx="2966658" cy="3506771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 rotWithShape="1">
            <a:blip r:embed="rId4"/>
            <a:srcRect l="31171" r="52608" b="65911"/>
            <a:stretch/>
          </p:blipFill>
          <p:spPr>
            <a:xfrm>
              <a:off x="5781688" y="1484329"/>
              <a:ext cx="2966658" cy="3506771"/>
            </a:xfrm>
            <a:prstGeom prst="rect">
              <a:avLst/>
            </a:prstGeom>
            <a:ln w="3175">
              <a:solidFill>
                <a:schemeClr val="bg2"/>
              </a:solidFill>
            </a:ln>
          </p:spPr>
        </p:pic>
        <p:sp>
          <p:nvSpPr>
            <p:cNvPr id="11" name="Rechteck 10"/>
            <p:cNvSpPr/>
            <p:nvPr/>
          </p:nvSpPr>
          <p:spPr>
            <a:xfrm>
              <a:off x="6290625" y="2506980"/>
              <a:ext cx="1039815" cy="216000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2" name="Rechteck 11"/>
            <p:cNvSpPr/>
            <p:nvPr/>
          </p:nvSpPr>
          <p:spPr>
            <a:xfrm>
              <a:off x="6290625" y="2915814"/>
              <a:ext cx="1955760" cy="972000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3" name="Rechteck 12"/>
            <p:cNvSpPr/>
            <p:nvPr/>
          </p:nvSpPr>
          <p:spPr>
            <a:xfrm>
              <a:off x="6612885" y="1808166"/>
              <a:ext cx="648000" cy="256854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89704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5"/>
            <a:r>
              <a:rPr lang="de-DE" sz="3200" b="1" dirty="0">
                <a:solidFill>
                  <a:schemeClr val="bg1"/>
                </a:solidFill>
                <a:latin typeface="+mj-lt"/>
              </a:rPr>
              <a:t>Vorlagedatei</a:t>
            </a:r>
            <a:r>
              <a:rPr lang="de-DE" sz="3200" b="1" dirty="0">
                <a:solidFill>
                  <a:schemeClr val="bg1"/>
                </a:solidFill>
                <a:latin typeface="+mj-lt"/>
              </a:rPr>
              <a:t/>
            </a:r>
            <a:br>
              <a:rPr lang="de-DE" sz="3200" b="1" dirty="0">
                <a:solidFill>
                  <a:schemeClr val="bg1"/>
                </a:solidFill>
                <a:latin typeface="+mj-lt"/>
              </a:rPr>
            </a:br>
            <a:r>
              <a:rPr lang="de-DE" sz="3200" dirty="0">
                <a:solidFill>
                  <a:schemeClr val="bg1"/>
                </a:solidFill>
                <a:latin typeface="+mj-lt"/>
              </a:rPr>
              <a:t>speichern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124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Design 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b="0" dirty="0" smtClean="0"/>
              <a:t>speichern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385763" y="1484313"/>
            <a:ext cx="8373201" cy="1384393"/>
          </a:xfrm>
        </p:spPr>
        <p:txBody>
          <a:bodyPr/>
          <a:lstStyle/>
          <a:p>
            <a:r>
              <a:rPr lang="de-DE" dirty="0"/>
              <a:t>Im </a:t>
            </a:r>
            <a:r>
              <a:rPr lang="de-DE" b="1" dirty="0"/>
              <a:t>Menü „Ansicht“ </a:t>
            </a:r>
            <a:r>
              <a:rPr lang="de-DE" dirty="0"/>
              <a:t>kann man diese Masterfolien mit Doppelklick auf </a:t>
            </a:r>
            <a:r>
              <a:rPr lang="de-DE" b="1" dirty="0"/>
              <a:t>„Folienmaster“ öffnen </a:t>
            </a:r>
            <a:r>
              <a:rPr lang="de-DE" dirty="0"/>
              <a:t>und</a:t>
            </a:r>
            <a:r>
              <a:rPr lang="de-DE" b="1" dirty="0"/>
              <a:t> das aktuelle Foliendesign</a:t>
            </a:r>
            <a:r>
              <a:rPr lang="de-DE" dirty="0"/>
              <a:t> in den eigenen Dokumentenvorlagen </a:t>
            </a:r>
            <a:r>
              <a:rPr lang="de-DE" b="1" dirty="0"/>
              <a:t>speichern</a:t>
            </a:r>
            <a:r>
              <a:rPr lang="de-DE" dirty="0"/>
              <a:t>.</a:t>
            </a:r>
          </a:p>
          <a:p>
            <a:r>
              <a:rPr lang="de-DE" dirty="0"/>
              <a:t>So kann man bei jeder neuen Präsentation auf die TUD-Voreinstellungen zugreifen.</a:t>
            </a:r>
            <a:br>
              <a:rPr lang="de-DE" dirty="0"/>
            </a:br>
            <a:r>
              <a:rPr lang="de-DE" sz="1200" dirty="0">
                <a:solidFill>
                  <a:schemeClr val="accent1"/>
                </a:solidFill>
              </a:rPr>
              <a:t>mehr Informationen zu diesem Thema: </a:t>
            </a:r>
            <a:r>
              <a:rPr lang="de-DE" sz="1200" dirty="0">
                <a:solidFill>
                  <a:schemeClr val="accent1"/>
                </a:solidFill>
                <a:sym typeface="Wingdings" panose="05000000000000000000" pitchFamily="2" charset="2"/>
              </a:rPr>
              <a:t> </a:t>
            </a:r>
            <a:r>
              <a:rPr lang="de-DE" sz="1200" dirty="0">
                <a:solidFill>
                  <a:schemeClr val="accent1"/>
                </a:solidFill>
                <a:hlinkClick r:id="rId2"/>
              </a:rPr>
              <a:t>Microsoft Office </a:t>
            </a:r>
            <a:r>
              <a:rPr lang="de-DE" sz="1200" dirty="0">
                <a:solidFill>
                  <a:schemeClr val="accent1"/>
                </a:solidFill>
                <a:sym typeface="Wingdings" panose="05000000000000000000" pitchFamily="2" charset="2"/>
                <a:hlinkClick r:id="rId2"/>
              </a:rPr>
              <a:t>/ Designs</a:t>
            </a:r>
            <a:endParaRPr lang="de-DE" sz="1200" dirty="0">
              <a:solidFill>
                <a:schemeClr val="accent1"/>
              </a:solidFill>
            </a:endParaRPr>
          </a:p>
          <a:p>
            <a:endParaRPr lang="de-DE" dirty="0"/>
          </a:p>
        </p:txBody>
      </p:sp>
      <p:pic>
        <p:nvPicPr>
          <p:cNvPr id="23" name="Bildplatzhalter 22"/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" t="1043" r="12103" b="13143"/>
          <a:stretch/>
        </p:blipFill>
        <p:spPr>
          <a:xfrm>
            <a:off x="4632926" y="2938463"/>
            <a:ext cx="4105632" cy="2795587"/>
          </a:xfrm>
          <a:prstGeom prst="rect">
            <a:avLst/>
          </a:prstGeom>
          <a:ln w="3175">
            <a:solidFill>
              <a:schemeClr val="bg2"/>
            </a:solidFill>
          </a:ln>
        </p:spPr>
      </p:pic>
      <p:grpSp>
        <p:nvGrpSpPr>
          <p:cNvPr id="11" name="Gruppieren 10"/>
          <p:cNvGrpSpPr/>
          <p:nvPr/>
        </p:nvGrpSpPr>
        <p:grpSpPr>
          <a:xfrm>
            <a:off x="396244" y="2927262"/>
            <a:ext cx="4118582" cy="2810253"/>
            <a:chOff x="396244" y="2927262"/>
            <a:chExt cx="4118582" cy="2810253"/>
          </a:xfrm>
        </p:grpSpPr>
        <p:pic>
          <p:nvPicPr>
            <p:cNvPr id="25" name="Grafik 24"/>
            <p:cNvPicPr>
              <a:picLocks noChangeAspect="1"/>
            </p:cNvPicPr>
            <p:nvPr/>
          </p:nvPicPr>
          <p:blipFill rotWithShape="1">
            <a:blip r:embed="rId4"/>
            <a:srcRect t="2950" r="51042" b="37783"/>
            <a:stretch/>
          </p:blipFill>
          <p:spPr>
            <a:xfrm>
              <a:off x="396244" y="2932981"/>
              <a:ext cx="4118582" cy="2804534"/>
            </a:xfrm>
            <a:prstGeom prst="rect">
              <a:avLst/>
            </a:prstGeom>
            <a:ln w="3175">
              <a:solidFill>
                <a:schemeClr val="bg2"/>
              </a:solidFill>
            </a:ln>
          </p:spPr>
        </p:pic>
        <p:sp>
          <p:nvSpPr>
            <p:cNvPr id="26" name="Rechteck 25"/>
            <p:cNvSpPr/>
            <p:nvPr/>
          </p:nvSpPr>
          <p:spPr>
            <a:xfrm>
              <a:off x="689337" y="2927262"/>
              <a:ext cx="393660" cy="131124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7" name="Rechteck 26"/>
            <p:cNvSpPr/>
            <p:nvPr/>
          </p:nvSpPr>
          <p:spPr>
            <a:xfrm>
              <a:off x="2494274" y="4956772"/>
              <a:ext cx="1758642" cy="226644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8" name="Rechteck 27"/>
            <p:cNvSpPr/>
            <p:nvPr/>
          </p:nvSpPr>
          <p:spPr>
            <a:xfrm>
              <a:off x="2387594" y="2927262"/>
              <a:ext cx="905202" cy="557844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29" name="Rechteck 28"/>
          <p:cNvSpPr/>
          <p:nvPr/>
        </p:nvSpPr>
        <p:spPr>
          <a:xfrm>
            <a:off x="6820602" y="4398926"/>
            <a:ext cx="1116000" cy="648000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186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Masterfolien 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b="0" dirty="0" smtClean="0"/>
              <a:t>anpassen</a:t>
            </a:r>
            <a:endParaRPr lang="de-DE" b="0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7" name="Inhaltsplatzhalter 6"/>
          <p:cNvSpPr>
            <a:spLocks noGrp="1"/>
          </p:cNvSpPr>
          <p:nvPr>
            <p:ph type="body" sz="quarter" idx="14"/>
          </p:nvPr>
        </p:nvSpPr>
        <p:spPr>
          <a:xfrm>
            <a:off x="385763" y="1484314"/>
            <a:ext cx="4133850" cy="4249736"/>
          </a:xfrm>
        </p:spPr>
        <p:txBody>
          <a:bodyPr>
            <a:normAutofit/>
          </a:bodyPr>
          <a:lstStyle/>
          <a:p>
            <a:r>
              <a:rPr lang="de-DE" dirty="0"/>
              <a:t>Über die Masterfolien kann man effizient das Aussehen der gesamten Präsentation steuern.</a:t>
            </a:r>
          </a:p>
          <a:p>
            <a:r>
              <a:rPr lang="de-DE" dirty="0"/>
              <a:t>Innerhalb der Masterfolien </a:t>
            </a:r>
            <a:r>
              <a:rPr lang="de-DE" b="1" dirty="0"/>
              <a:t>Menü „Start“ </a:t>
            </a:r>
            <a:r>
              <a:rPr lang="de-DE" dirty="0"/>
              <a:t>kann man die Grundeinstellungen auf dem </a:t>
            </a:r>
            <a:r>
              <a:rPr lang="de-DE" b="1" dirty="0"/>
              <a:t>„Folienmaster“ </a:t>
            </a:r>
            <a:r>
              <a:rPr lang="de-DE" dirty="0"/>
              <a:t>und die zugehörigen </a:t>
            </a:r>
            <a:r>
              <a:rPr lang="de-DE" b="1" dirty="0" err="1"/>
              <a:t>Layoutfolien</a:t>
            </a:r>
            <a:r>
              <a:rPr lang="de-DE" b="1" dirty="0"/>
              <a:t> anpassen</a:t>
            </a:r>
            <a:r>
              <a:rPr lang="de-DE" dirty="0"/>
              <a:t>:</a:t>
            </a:r>
          </a:p>
          <a:p>
            <a:pPr lvl="3"/>
            <a:r>
              <a:rPr lang="de-DE" dirty="0"/>
              <a:t>Inhalt der Fußzeile</a:t>
            </a:r>
          </a:p>
          <a:p>
            <a:pPr lvl="3"/>
            <a:r>
              <a:rPr lang="de-DE" dirty="0"/>
              <a:t>Folienhintergrund</a:t>
            </a:r>
          </a:p>
          <a:p>
            <a:pPr lvl="3"/>
            <a:r>
              <a:rPr lang="de-DE" dirty="0"/>
              <a:t>Farben</a:t>
            </a:r>
          </a:p>
          <a:p>
            <a:pPr lvl="3"/>
            <a:r>
              <a:rPr lang="de-DE" dirty="0"/>
              <a:t>Zweitlogo und Gestaltungselemente</a:t>
            </a:r>
          </a:p>
          <a:p>
            <a:r>
              <a:rPr lang="de-DE" dirty="0"/>
              <a:t>So kann man auch eine weitere </a:t>
            </a:r>
            <a:r>
              <a:rPr lang="de-DE" b="1" dirty="0"/>
              <a:t>individuell angepasste Vorlage hinterlegen</a:t>
            </a:r>
            <a:r>
              <a:rPr lang="de-DE" dirty="0" smtClean="0"/>
              <a:t>.</a:t>
            </a:r>
            <a:endParaRPr lang="de-DE" dirty="0"/>
          </a:p>
        </p:txBody>
      </p:sp>
      <p:sp>
        <p:nvSpPr>
          <p:cNvPr id="21" name="Textfeld 20"/>
          <p:cNvSpPr txBox="1"/>
          <p:nvPr/>
        </p:nvSpPr>
        <p:spPr>
          <a:xfrm>
            <a:off x="395287" y="5400676"/>
            <a:ext cx="292416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200" dirty="0">
                <a:solidFill>
                  <a:schemeClr val="accent1"/>
                </a:solidFill>
              </a:rPr>
              <a:t>mehr Informationen zu diesem Thema:</a:t>
            </a:r>
            <a:br>
              <a:rPr lang="de-DE" sz="1200" dirty="0">
                <a:solidFill>
                  <a:schemeClr val="accent1"/>
                </a:solidFill>
              </a:rPr>
            </a:br>
            <a:r>
              <a:rPr lang="de-DE" sz="1200" dirty="0">
                <a:solidFill>
                  <a:schemeClr val="accent1"/>
                </a:solidFill>
                <a:sym typeface="Wingdings" panose="05000000000000000000" pitchFamily="2" charset="2"/>
              </a:rPr>
              <a:t> </a:t>
            </a:r>
            <a:r>
              <a:rPr lang="de-DE" sz="1200" dirty="0">
                <a:solidFill>
                  <a:schemeClr val="accent1"/>
                </a:solidFill>
                <a:hlinkClick r:id="rId2"/>
              </a:rPr>
              <a:t>Microsoft Office </a:t>
            </a:r>
            <a:r>
              <a:rPr lang="de-DE" sz="1200" dirty="0">
                <a:solidFill>
                  <a:schemeClr val="accent1"/>
                </a:solidFill>
                <a:sym typeface="Wingdings" panose="05000000000000000000" pitchFamily="2" charset="2"/>
                <a:hlinkClick r:id="rId2"/>
              </a:rPr>
              <a:t>/ </a:t>
            </a:r>
            <a:r>
              <a:rPr lang="de-DE" sz="1200" dirty="0" smtClean="0">
                <a:solidFill>
                  <a:schemeClr val="accent1"/>
                </a:solidFill>
                <a:sym typeface="Wingdings" panose="05000000000000000000" pitchFamily="2" charset="2"/>
                <a:hlinkClick r:id="rId2"/>
              </a:rPr>
              <a:t>Folienmaster</a:t>
            </a:r>
            <a:endParaRPr lang="de-DE" sz="1200" dirty="0">
              <a:solidFill>
                <a:schemeClr val="accent1"/>
              </a:solidFill>
            </a:endParaRPr>
          </a:p>
        </p:txBody>
      </p:sp>
      <p:grpSp>
        <p:nvGrpSpPr>
          <p:cNvPr id="27" name="Gruppieren 26"/>
          <p:cNvGrpSpPr/>
          <p:nvPr/>
        </p:nvGrpSpPr>
        <p:grpSpPr>
          <a:xfrm>
            <a:off x="4629513" y="1484313"/>
            <a:ext cx="4133487" cy="2171027"/>
            <a:chOff x="4629513" y="1484313"/>
            <a:chExt cx="4133487" cy="2171027"/>
          </a:xfrm>
        </p:grpSpPr>
        <p:pic>
          <p:nvPicPr>
            <p:cNvPr id="12" name="Grafik 11"/>
            <p:cNvPicPr>
              <a:picLocks noChangeAspect="1"/>
            </p:cNvPicPr>
            <p:nvPr/>
          </p:nvPicPr>
          <p:blipFill rotWithShape="1">
            <a:blip r:embed="rId3"/>
            <a:srcRect l="18958" t="-1" r="58440" b="79045"/>
            <a:stretch/>
          </p:blipFill>
          <p:spPr>
            <a:xfrm>
              <a:off x="4629513" y="1484313"/>
              <a:ext cx="4133487" cy="2155702"/>
            </a:xfrm>
            <a:prstGeom prst="rect">
              <a:avLst/>
            </a:prstGeom>
            <a:ln w="3175">
              <a:solidFill>
                <a:schemeClr val="bg2"/>
              </a:solidFill>
            </a:ln>
          </p:spPr>
        </p:pic>
        <p:sp>
          <p:nvSpPr>
            <p:cNvPr id="22" name="Rechteck 21"/>
            <p:cNvSpPr/>
            <p:nvPr/>
          </p:nvSpPr>
          <p:spPr>
            <a:xfrm>
              <a:off x="4887000" y="2072640"/>
              <a:ext cx="698459" cy="662940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3" name="Rechteck 22"/>
            <p:cNvSpPr/>
            <p:nvPr/>
          </p:nvSpPr>
          <p:spPr>
            <a:xfrm>
              <a:off x="4887000" y="2935340"/>
              <a:ext cx="1955760" cy="720000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4" name="Rechteck 23"/>
            <p:cNvSpPr/>
            <p:nvPr/>
          </p:nvSpPr>
          <p:spPr>
            <a:xfrm>
              <a:off x="7705398" y="1808166"/>
              <a:ext cx="638502" cy="256854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28" name="Gruppieren 27"/>
          <p:cNvGrpSpPr/>
          <p:nvPr/>
        </p:nvGrpSpPr>
        <p:grpSpPr>
          <a:xfrm>
            <a:off x="4629516" y="3855016"/>
            <a:ext cx="4133484" cy="1881550"/>
            <a:chOff x="4629516" y="3855016"/>
            <a:chExt cx="4133484" cy="1881550"/>
          </a:xfrm>
        </p:grpSpPr>
        <p:pic>
          <p:nvPicPr>
            <p:cNvPr id="16" name="Grafik 15"/>
            <p:cNvPicPr>
              <a:picLocks noChangeAspect="1"/>
            </p:cNvPicPr>
            <p:nvPr/>
          </p:nvPicPr>
          <p:blipFill rotWithShape="1">
            <a:blip r:embed="rId4"/>
            <a:srcRect t="5959" r="2437" b="12810"/>
            <a:stretch/>
          </p:blipFill>
          <p:spPr>
            <a:xfrm>
              <a:off x="4629516" y="3855016"/>
              <a:ext cx="4117669" cy="1881550"/>
            </a:xfrm>
            <a:prstGeom prst="rect">
              <a:avLst/>
            </a:prstGeom>
            <a:ln w="3175">
              <a:solidFill>
                <a:schemeClr val="bg2"/>
              </a:solidFill>
            </a:ln>
          </p:spPr>
        </p:pic>
        <p:sp>
          <p:nvSpPr>
            <p:cNvPr id="25" name="Rechteck 24"/>
            <p:cNvSpPr/>
            <p:nvPr/>
          </p:nvSpPr>
          <p:spPr>
            <a:xfrm>
              <a:off x="4720650" y="4391727"/>
              <a:ext cx="756000" cy="561273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6" name="Rechteck 25"/>
            <p:cNvSpPr/>
            <p:nvPr/>
          </p:nvSpPr>
          <p:spPr>
            <a:xfrm>
              <a:off x="5924610" y="4496327"/>
              <a:ext cx="2838390" cy="1237724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1500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PowerPoint-Vorlage </a:t>
            </a:r>
            <a:br>
              <a:rPr lang="de-DE" dirty="0" smtClean="0"/>
            </a:br>
            <a:r>
              <a:rPr lang="de-DE" b="0" dirty="0" smtClean="0"/>
              <a:t>als </a:t>
            </a:r>
            <a:r>
              <a:rPr lang="de-DE" b="0" dirty="0"/>
              <a:t>.</a:t>
            </a:r>
            <a:r>
              <a:rPr lang="de-DE" b="0" dirty="0" err="1"/>
              <a:t>potx</a:t>
            </a:r>
            <a:r>
              <a:rPr lang="de-DE" b="0" dirty="0"/>
              <a:t>-Datei</a:t>
            </a:r>
            <a:r>
              <a:rPr lang="de-DE" b="0" dirty="0" smtClean="0"/>
              <a:t> speichern</a:t>
            </a:r>
            <a:r>
              <a:rPr lang="de-DE" b="0" dirty="0"/>
              <a:t/>
            </a:r>
            <a:br>
              <a:rPr lang="de-DE" b="0" dirty="0"/>
            </a:br>
            <a:endParaRPr lang="de-DE" b="0" dirty="0"/>
          </a:p>
        </p:txBody>
      </p:sp>
      <p:sp>
        <p:nvSpPr>
          <p:cNvPr id="7" name="Inhaltsplatzhalter 6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de-DE" dirty="0"/>
              <a:t>Die angepasste Präsentation kann man über das </a:t>
            </a:r>
            <a:r>
              <a:rPr lang="de-DE" b="1" dirty="0"/>
              <a:t>Menü „Datei“ </a:t>
            </a:r>
            <a:r>
              <a:rPr lang="de-DE" dirty="0">
                <a:sym typeface="Wingdings" panose="05000000000000000000" pitchFamily="2" charset="2"/>
              </a:rPr>
              <a:t> </a:t>
            </a:r>
            <a:r>
              <a:rPr lang="de-DE" dirty="0"/>
              <a:t>„Speichern unter“ als </a:t>
            </a:r>
            <a:br>
              <a:rPr lang="de-DE" dirty="0"/>
            </a:br>
            <a:r>
              <a:rPr lang="de-DE" b="1" dirty="0"/>
              <a:t>PowerPoint-Vorlage (.</a:t>
            </a:r>
            <a:r>
              <a:rPr lang="de-DE" b="1" dirty="0" err="1"/>
              <a:t>potx</a:t>
            </a:r>
            <a:r>
              <a:rPr lang="de-DE" b="1" dirty="0"/>
              <a:t>) </a:t>
            </a:r>
            <a:r>
              <a:rPr lang="de-DE" dirty="0"/>
              <a:t>auf dem eigenen PC speichern.</a:t>
            </a:r>
          </a:p>
          <a:p>
            <a:r>
              <a:rPr lang="de-DE" dirty="0"/>
              <a:t>Auch so kann man bei jeder neuen Präsentation auf die Vorlage zugreifen.</a:t>
            </a:r>
            <a:endParaRPr lang="de-DE" dirty="0"/>
          </a:p>
        </p:txBody>
      </p:sp>
      <p:sp>
        <p:nvSpPr>
          <p:cNvPr id="21" name="Textfeld 20"/>
          <p:cNvSpPr txBox="1"/>
          <p:nvPr/>
        </p:nvSpPr>
        <p:spPr>
          <a:xfrm>
            <a:off x="395287" y="5400676"/>
            <a:ext cx="292416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200" dirty="0">
                <a:solidFill>
                  <a:schemeClr val="accent1"/>
                </a:solidFill>
              </a:rPr>
              <a:t>mehr Informationen zu diesem Thema:</a:t>
            </a:r>
            <a:br>
              <a:rPr lang="de-DE" sz="1200" dirty="0">
                <a:solidFill>
                  <a:schemeClr val="accent1"/>
                </a:solidFill>
              </a:rPr>
            </a:br>
            <a:r>
              <a:rPr lang="de-DE" sz="1200" dirty="0">
                <a:solidFill>
                  <a:schemeClr val="accent1"/>
                </a:solidFill>
                <a:sym typeface="Wingdings" panose="05000000000000000000" pitchFamily="2" charset="2"/>
                <a:hlinkClick r:id="rId2"/>
              </a:rPr>
              <a:t> </a:t>
            </a:r>
            <a:r>
              <a:rPr lang="de-DE" sz="1200" dirty="0">
                <a:solidFill>
                  <a:schemeClr val="accent1"/>
                </a:solidFill>
                <a:hlinkClick r:id="rId2"/>
              </a:rPr>
              <a:t>Microsoft Office </a:t>
            </a:r>
            <a:r>
              <a:rPr lang="de-DE" sz="1200" dirty="0">
                <a:solidFill>
                  <a:schemeClr val="accent1"/>
                </a:solidFill>
                <a:sym typeface="Wingdings" panose="05000000000000000000" pitchFamily="2" charset="2"/>
                <a:hlinkClick r:id="rId2"/>
              </a:rPr>
              <a:t>/ </a:t>
            </a:r>
            <a:r>
              <a:rPr lang="de-DE" sz="1200" dirty="0" smtClean="0">
                <a:solidFill>
                  <a:schemeClr val="accent1"/>
                </a:solidFill>
                <a:sym typeface="Wingdings" panose="05000000000000000000" pitchFamily="2" charset="2"/>
                <a:hlinkClick r:id="rId2"/>
              </a:rPr>
              <a:t>Folien</a:t>
            </a:r>
            <a:r>
              <a:rPr lang="de-DE" sz="1200" dirty="0" smtClean="0">
                <a:solidFill>
                  <a:schemeClr val="accent1"/>
                </a:solidFill>
                <a:sym typeface="Wingdings" panose="05000000000000000000" pitchFamily="2" charset="2"/>
              </a:rPr>
              <a:t>master</a:t>
            </a:r>
            <a:endParaRPr lang="de-DE" sz="1200" dirty="0">
              <a:solidFill>
                <a:schemeClr val="accent1"/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5545"/>
            <a:ext cx="9144000" cy="3644852"/>
          </a:xfrm>
          <a:prstGeom prst="rect">
            <a:avLst/>
          </a:prstGeom>
          <a:ln w="6350">
            <a:solidFill>
              <a:schemeClr val="bg2"/>
            </a:solidFill>
          </a:ln>
        </p:spPr>
      </p:pic>
      <p:sp>
        <p:nvSpPr>
          <p:cNvPr id="17" name="Rechteck 16"/>
          <p:cNvSpPr/>
          <p:nvPr/>
        </p:nvSpPr>
        <p:spPr>
          <a:xfrm>
            <a:off x="1627" y="3765242"/>
            <a:ext cx="722992" cy="216000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/>
          <p:cNvSpPr/>
          <p:nvPr/>
        </p:nvSpPr>
        <p:spPr>
          <a:xfrm>
            <a:off x="7946362" y="5869942"/>
            <a:ext cx="504000" cy="144000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21"/>
          <p:cNvSpPr/>
          <p:nvPr/>
        </p:nvSpPr>
        <p:spPr>
          <a:xfrm>
            <a:off x="2991636" y="5400676"/>
            <a:ext cx="6120000" cy="16336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0239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5"/>
            <a:r>
              <a:rPr lang="de-DE" sz="3200" b="1" dirty="0" smtClean="0">
                <a:solidFill>
                  <a:schemeClr val="bg1"/>
                </a:solidFill>
                <a:latin typeface="+mj-lt"/>
              </a:rPr>
              <a:t>Hinweise</a:t>
            </a:r>
            <a:r>
              <a:rPr lang="de-DE" sz="3200" dirty="0" smtClean="0">
                <a:solidFill>
                  <a:schemeClr val="bg1"/>
                </a:solidFill>
                <a:latin typeface="+mj-lt"/>
              </a:rPr>
              <a:t> </a:t>
            </a:r>
            <a:br>
              <a:rPr lang="de-DE" sz="3200" dirty="0" smtClean="0">
                <a:solidFill>
                  <a:schemeClr val="bg1"/>
                </a:solidFill>
                <a:latin typeface="+mj-lt"/>
              </a:rPr>
            </a:br>
            <a:r>
              <a:rPr lang="de-DE" sz="3200" dirty="0" smtClean="0">
                <a:solidFill>
                  <a:schemeClr val="bg1"/>
                </a:solidFill>
                <a:latin typeface="+mj-lt"/>
              </a:rPr>
              <a:t>zur Arbeit mit der Präsentationsvorlage</a:t>
            </a:r>
            <a:endParaRPr lang="de-DE" sz="3200" dirty="0">
              <a:solidFill>
                <a:schemeClr val="bg1"/>
              </a:solidFill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871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mtClean="0"/>
              <a:t>Neue Datei </a:t>
            </a:r>
            <a:br>
              <a:rPr lang="de-DE" smtClean="0"/>
            </a:br>
            <a:r>
              <a:rPr lang="de-DE" b="0" smtClean="0"/>
              <a:t>erstellen</a:t>
            </a:r>
            <a:r>
              <a:rPr lang="de-DE" smtClean="0"/>
              <a:t/>
            </a:r>
            <a:br>
              <a:rPr lang="de-DE" smtClean="0"/>
            </a:br>
            <a:endParaRPr lang="de-DE" b="0" dirty="0"/>
          </a:p>
        </p:txBody>
      </p:sp>
      <p:sp>
        <p:nvSpPr>
          <p:cNvPr id="7" name="Inhaltsplatzhalter 6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de-DE" smtClean="0"/>
              <a:t>Bei einer neuen PowerPoint-Präsentation kann man die Vorlage entweder als </a:t>
            </a:r>
            <a:r>
              <a:rPr lang="de-DE" b="1" smtClean="0"/>
              <a:t>„benutzerdefinierte“ Vorlage</a:t>
            </a:r>
            <a:r>
              <a:rPr lang="de-DE" smtClean="0"/>
              <a:t>  oder als </a:t>
            </a:r>
            <a:r>
              <a:rPr lang="de-DE" b="1" smtClean="0"/>
              <a:t>„empfohlenes“ Design</a:t>
            </a:r>
            <a:r>
              <a:rPr lang="de-DE" smtClean="0"/>
              <a:t> auswählen.</a:t>
            </a:r>
          </a:p>
          <a:p>
            <a:r>
              <a:rPr lang="de-DE" smtClean="0"/>
              <a:t>So lassen sich auch weitere Formatierungen z. B. für Diagramme in Excel anlegen.</a:t>
            </a:r>
          </a:p>
          <a:p>
            <a:r>
              <a:rPr lang="de-DE" sz="1200" smtClean="0">
                <a:solidFill>
                  <a:schemeClr val="accent1"/>
                </a:solidFill>
              </a:rPr>
              <a:t>mehr Informationen zu diesem Thema: </a:t>
            </a:r>
            <a:r>
              <a:rPr lang="de-DE" sz="1200" smtClean="0">
                <a:solidFill>
                  <a:schemeClr val="accent1"/>
                </a:solidFill>
                <a:sym typeface="Wingdings" panose="05000000000000000000" pitchFamily="2" charset="2"/>
              </a:rPr>
              <a:t> </a:t>
            </a:r>
            <a:r>
              <a:rPr lang="de-DE" sz="1200" smtClean="0">
                <a:solidFill>
                  <a:schemeClr val="accent1"/>
                </a:solidFill>
                <a:hlinkClick r:id="rId2"/>
              </a:rPr>
              <a:t>Microsoft Office </a:t>
            </a:r>
            <a:r>
              <a:rPr lang="de-DE" sz="1200" smtClean="0">
                <a:solidFill>
                  <a:schemeClr val="accent1"/>
                </a:solidFill>
                <a:sym typeface="Wingdings" panose="05000000000000000000" pitchFamily="2" charset="2"/>
                <a:hlinkClick r:id="rId2"/>
              </a:rPr>
              <a:t>/ Designs</a:t>
            </a:r>
            <a:endParaRPr lang="de-DE" sz="1200" smtClean="0">
              <a:solidFill>
                <a:schemeClr val="accent1"/>
              </a:solidFill>
            </a:endParaRPr>
          </a:p>
          <a:p>
            <a:endParaRPr lang="de-DE" smtClean="0"/>
          </a:p>
          <a:p>
            <a:endParaRPr lang="de-DE" smtClean="0"/>
          </a:p>
          <a:p>
            <a:endParaRPr lang="de-DE" dirty="0"/>
          </a:p>
        </p:txBody>
      </p:sp>
      <p:pic>
        <p:nvPicPr>
          <p:cNvPr id="10" name="Bildplatzhalter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1043" r="10826" b="13143"/>
          <a:stretch/>
        </p:blipFill>
        <p:spPr>
          <a:xfrm>
            <a:off x="4624387" y="2938463"/>
            <a:ext cx="4131423" cy="2795587"/>
          </a:xfrm>
          <a:prstGeom prst="rect">
            <a:avLst/>
          </a:prstGeom>
          <a:ln w="3175">
            <a:solidFill>
              <a:schemeClr val="bg2"/>
            </a:solidFill>
          </a:ln>
        </p:spPr>
      </p:pic>
      <p:sp>
        <p:nvSpPr>
          <p:cNvPr id="11" name="Rechteck 10"/>
          <p:cNvSpPr/>
          <p:nvPr/>
        </p:nvSpPr>
        <p:spPr>
          <a:xfrm>
            <a:off x="6817610" y="4398926"/>
            <a:ext cx="1116000" cy="648000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" r="45847" b="48687"/>
          <a:stretch/>
        </p:blipFill>
        <p:spPr>
          <a:xfrm>
            <a:off x="395288" y="2938463"/>
            <a:ext cx="4107702" cy="2789479"/>
          </a:xfrm>
          <a:prstGeom prst="rect">
            <a:avLst/>
          </a:prstGeom>
          <a:ln w="3175">
            <a:solidFill>
              <a:schemeClr val="bg2"/>
            </a:solidFill>
          </a:ln>
        </p:spPr>
      </p:pic>
      <p:sp>
        <p:nvSpPr>
          <p:cNvPr id="13" name="Rechteck 12"/>
          <p:cNvSpPr/>
          <p:nvPr/>
        </p:nvSpPr>
        <p:spPr>
          <a:xfrm>
            <a:off x="1207564" y="3609182"/>
            <a:ext cx="1785802" cy="272705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Rechteck 13"/>
          <p:cNvSpPr/>
          <p:nvPr/>
        </p:nvSpPr>
        <p:spPr>
          <a:xfrm>
            <a:off x="2686186" y="4040422"/>
            <a:ext cx="1816803" cy="1692000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396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Arbeiten</a:t>
            </a:r>
            <a:br>
              <a:rPr lang="de-DE" smtClean="0"/>
            </a:br>
            <a:r>
              <a:rPr lang="de-DE" b="0" smtClean="0"/>
              <a:t>mit der Präsentationsvorlage</a:t>
            </a:r>
            <a:r>
              <a:rPr lang="de-DE" smtClean="0"/>
              <a:t/>
            </a:r>
            <a:br>
              <a:rPr lang="de-DE" smtClean="0"/>
            </a:br>
            <a:endParaRPr lang="de-DE" dirty="0"/>
          </a:p>
        </p:txBody>
      </p:sp>
      <p:pic>
        <p:nvPicPr>
          <p:cNvPr id="7" name="Bildplatzhalter 6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" r="29610"/>
          <a:stretch/>
        </p:blipFill>
        <p:spPr/>
      </p:pic>
      <p:sp>
        <p:nvSpPr>
          <p:cNvPr id="6" name="Textplatzhalt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smtClean="0"/>
              <a:t>Für jede neue Folie innerhalb einer Präsentation sollte man </a:t>
            </a:r>
            <a:r>
              <a:rPr lang="de-DE" b="1" smtClean="0"/>
              <a:t>das passende Layout </a:t>
            </a:r>
            <a:r>
              <a:rPr lang="de-DE" smtClean="0"/>
              <a:t>(einspaltig, zweispaltig, etc.)  wählen.</a:t>
            </a:r>
          </a:p>
          <a:p>
            <a:r>
              <a:rPr lang="de-DE" b="1" smtClean="0"/>
              <a:t>Texte und Bilder</a:t>
            </a:r>
            <a:r>
              <a:rPr lang="de-DE" smtClean="0"/>
              <a:t> sollte man </a:t>
            </a:r>
            <a:r>
              <a:rPr lang="de-DE" b="1" smtClean="0"/>
              <a:t>direkt in</a:t>
            </a:r>
            <a:r>
              <a:rPr lang="de-DE" smtClean="0"/>
              <a:t> den vorgegebene </a:t>
            </a:r>
            <a:r>
              <a:rPr lang="de-DE" b="1" smtClean="0"/>
              <a:t>Feldern platzieren</a:t>
            </a:r>
            <a:r>
              <a:rPr lang="de-DE" smtClean="0"/>
              <a:t>.</a:t>
            </a:r>
          </a:p>
          <a:p>
            <a:r>
              <a:rPr lang="de-DE" smtClean="0"/>
              <a:t>Für sich häufig wiederholenden Anordnungen von Bild- und Textelementen lohnt es sich, in den Masterfolien </a:t>
            </a:r>
            <a:r>
              <a:rPr lang="de-DE" b="1" smtClean="0"/>
              <a:t>zusätzliche Layouts anzulegen</a:t>
            </a:r>
            <a:r>
              <a:rPr lang="de-DE" smtClean="0"/>
              <a:t>.</a:t>
            </a:r>
          </a:p>
          <a:p>
            <a:pPr>
              <a:spcBef>
                <a:spcPts val="3000"/>
              </a:spcBef>
            </a:pPr>
            <a:r>
              <a:rPr lang="de-DE" smtClean="0"/>
              <a:t>So ist es sehr schnell möglich, aus verschiedenen Präsentationen eine gemeinsame zusammen zu stellen und das Layout auf ein einheitliches Layout anzupassen.</a:t>
            </a:r>
            <a:endParaRPr lang="de-DE" dirty="0"/>
          </a:p>
        </p:txBody>
      </p:sp>
      <p:sp>
        <p:nvSpPr>
          <p:cNvPr id="8" name="Rechteck 7"/>
          <p:cNvSpPr/>
          <p:nvPr/>
        </p:nvSpPr>
        <p:spPr>
          <a:xfrm>
            <a:off x="4905874" y="2125439"/>
            <a:ext cx="882451" cy="729904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/>
        </p:nvSpPr>
        <p:spPr>
          <a:xfrm>
            <a:off x="5955597" y="2289259"/>
            <a:ext cx="2803368" cy="3378296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4905875" y="1743235"/>
            <a:ext cx="252722" cy="275347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885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Texte </a:t>
            </a:r>
            <a:br>
              <a:rPr lang="de-DE" smtClean="0"/>
            </a:br>
            <a:r>
              <a:rPr lang="de-DE" b="0" smtClean="0"/>
              <a:t>über Listenebene formatieren </a:t>
            </a:r>
            <a:r>
              <a:rPr lang="de-DE" smtClean="0"/>
              <a:t/>
            </a:r>
            <a:br>
              <a:rPr lang="de-DE" smtClean="0"/>
            </a:br>
            <a:endParaRPr lang="de-DE" dirty="0"/>
          </a:p>
        </p:txBody>
      </p:sp>
      <p:pic>
        <p:nvPicPr>
          <p:cNvPr id="10" name="Bildplatzhalter 9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82" r="1618"/>
          <a:stretch/>
        </p:blipFill>
        <p:spPr/>
      </p:pic>
      <p:sp>
        <p:nvSpPr>
          <p:cNvPr id="6" name="Textplatzhalt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smtClean="0"/>
              <a:t>Am schnellsten lassen sich einheitlich gestaltete </a:t>
            </a:r>
            <a:r>
              <a:rPr lang="de-DE" b="1" smtClean="0"/>
              <a:t>Texte, durch</a:t>
            </a:r>
            <a:r>
              <a:rPr lang="de-DE" smtClean="0"/>
              <a:t> eine Formatierung über das </a:t>
            </a:r>
            <a:r>
              <a:rPr lang="de-DE" b="1" smtClean="0"/>
              <a:t>Menü „Start“ </a:t>
            </a:r>
            <a:r>
              <a:rPr lang="de-DE" b="1" smtClean="0">
                <a:sym typeface="Wingdings" panose="05000000000000000000" pitchFamily="2" charset="2"/>
              </a:rPr>
              <a:t> „</a:t>
            </a:r>
            <a:r>
              <a:rPr lang="de-DE" b="1" smtClean="0"/>
              <a:t>Listenebene erhöhen oder verringern“ anpassen</a:t>
            </a:r>
            <a:r>
              <a:rPr lang="de-DE" smtClean="0"/>
              <a:t>.</a:t>
            </a:r>
          </a:p>
          <a:p>
            <a:r>
              <a:rPr lang="de-DE" smtClean="0"/>
              <a:t>Die hier voreingestellten Textformate </a:t>
            </a:r>
          </a:p>
          <a:p>
            <a:pPr lvl="1"/>
            <a:r>
              <a:rPr lang="de-DE" smtClean="0"/>
              <a:t>Schriftgröße</a:t>
            </a:r>
          </a:p>
          <a:p>
            <a:pPr lvl="1"/>
            <a:r>
              <a:rPr lang="de-DE" smtClean="0"/>
              <a:t>Anstriche</a:t>
            </a:r>
          </a:p>
          <a:p>
            <a:pPr lvl="1"/>
            <a:r>
              <a:rPr lang="de-DE" smtClean="0"/>
              <a:t>Tabulatoren</a:t>
            </a:r>
          </a:p>
          <a:p>
            <a:pPr lvl="1"/>
            <a:r>
              <a:rPr lang="de-DE" smtClean="0"/>
              <a:t>Textfarbe, etc.</a:t>
            </a:r>
          </a:p>
          <a:p>
            <a:r>
              <a:rPr lang="de-DE" smtClean="0"/>
              <a:t>kann man ebenfalls </a:t>
            </a:r>
            <a:r>
              <a:rPr lang="de-DE" b="1" smtClean="0"/>
              <a:t>im Folienmaster anpassen</a:t>
            </a:r>
            <a:r>
              <a:rPr lang="de-DE" smtClean="0"/>
              <a:t>.</a:t>
            </a:r>
          </a:p>
          <a:p>
            <a:r>
              <a:rPr lang="de-DE" smtClean="0"/>
              <a:t>Kleinere Änderungen und Hervorhebungen können direkt im Text über die Anpassung von Schrift oder Absatz vorgenommen werden.</a:t>
            </a:r>
            <a:endParaRPr lang="de-DE" dirty="0"/>
          </a:p>
        </p:txBody>
      </p:sp>
      <p:sp>
        <p:nvSpPr>
          <p:cNvPr id="11" name="Rechteck 10"/>
          <p:cNvSpPr/>
          <p:nvPr/>
        </p:nvSpPr>
        <p:spPr>
          <a:xfrm>
            <a:off x="6379596" y="1987349"/>
            <a:ext cx="439947" cy="232913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11"/>
          <p:cNvSpPr/>
          <p:nvPr/>
        </p:nvSpPr>
        <p:spPr>
          <a:xfrm>
            <a:off x="6556375" y="2655531"/>
            <a:ext cx="1661272" cy="474453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5029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Barrierefrei </a:t>
            </a:r>
            <a:br>
              <a:rPr lang="de-DE" smtClean="0"/>
            </a:br>
            <a:r>
              <a:rPr lang="de-DE" b="0" smtClean="0"/>
              <a:t>kommunizieren</a:t>
            </a:r>
            <a:endParaRPr lang="de-DE" b="0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>
              <a:spcBef>
                <a:spcPts val="2250"/>
              </a:spcBef>
              <a:spcAft>
                <a:spcPts val="900"/>
              </a:spcAft>
            </a:pPr>
            <a:r>
              <a:rPr lang="de-DE" smtClean="0"/>
              <a:t>Folgende Aspekte sind wesentlich, um ein barrierefreies Dokument zu erstellen:</a:t>
            </a:r>
          </a:p>
          <a:p>
            <a:pPr lvl="1"/>
            <a:r>
              <a:rPr lang="de-DE" smtClean="0"/>
              <a:t>Inhaltsfelder im Layout nutzen (S. 14)</a:t>
            </a:r>
          </a:p>
          <a:p>
            <a:pPr lvl="1"/>
            <a:r>
              <a:rPr lang="de-DE" smtClean="0"/>
              <a:t>Formatvorlagen für Text nutzen (S.15)</a:t>
            </a:r>
          </a:p>
          <a:p>
            <a:pPr lvl="1"/>
            <a:r>
              <a:rPr lang="de-DE" smtClean="0"/>
              <a:t>Leerzeilen vermeiden</a:t>
            </a:r>
          </a:p>
          <a:p>
            <a:pPr lvl="1"/>
            <a:r>
              <a:rPr lang="de-DE" smtClean="0"/>
              <a:t>Umfangreiche Anpassungen im Folienmaster vornehmen. Auf Schriftgröße und Farbkontraste achten. </a:t>
            </a:r>
            <a:r>
              <a:rPr lang="de-DE" smtClean="0">
                <a:hlinkClick r:id="rId2"/>
              </a:rPr>
              <a:t>http://www.leserlich.info/</a:t>
            </a:r>
            <a:r>
              <a:rPr lang="de-DE" smtClean="0"/>
              <a:t>)</a:t>
            </a:r>
          </a:p>
          <a:p>
            <a:pPr lvl="1">
              <a:spcBef>
                <a:spcPts val="2250"/>
              </a:spcBef>
            </a:pPr>
            <a:r>
              <a:rPr lang="de-DE" smtClean="0"/>
              <a:t>Bilder gruppieren</a:t>
            </a:r>
          </a:p>
          <a:p>
            <a:pPr lvl="1"/>
            <a:r>
              <a:rPr lang="de-DE" smtClean="0"/>
              <a:t>Bildbeschreibung erstellen</a:t>
            </a:r>
          </a:p>
          <a:p>
            <a:pPr lvl="1">
              <a:spcBef>
                <a:spcPts val="2250"/>
              </a:spcBef>
            </a:pPr>
            <a:r>
              <a:rPr lang="de-DE" smtClean="0"/>
              <a:t>Einstellungen für Sprache und Inhaltsverzeichnis beim PDF-Export berücksichtigen.</a:t>
            </a:r>
            <a:br>
              <a:rPr lang="de-DE" smtClean="0"/>
            </a:br>
            <a:r>
              <a:rPr lang="de-DE" smtClean="0">
                <a:hlinkClick r:id="rId3"/>
              </a:rPr>
              <a:t>Weitere Informationen zu diesem Thema</a:t>
            </a:r>
            <a:r>
              <a:rPr lang="de-DE" smtClean="0"/>
              <a:t> auf den Serviceseiten der TUD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3947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5"/>
            <a:r>
              <a:rPr lang="de-DE" sz="3200" b="1" dirty="0" smtClean="0">
                <a:solidFill>
                  <a:schemeClr val="bg1"/>
                </a:solidFill>
                <a:latin typeface="+mj-lt"/>
              </a:rPr>
              <a:t>weitere Beispielseiten </a:t>
            </a:r>
            <a:br>
              <a:rPr lang="de-DE" sz="3200" b="1" dirty="0" smtClean="0">
                <a:solidFill>
                  <a:schemeClr val="bg1"/>
                </a:solidFill>
                <a:latin typeface="+mj-lt"/>
              </a:rPr>
            </a:br>
            <a:r>
              <a:rPr lang="de-DE" sz="3200" dirty="0" smtClean="0">
                <a:solidFill>
                  <a:schemeClr val="bg1"/>
                </a:solidFill>
                <a:latin typeface="+mj-lt"/>
              </a:rPr>
              <a:t>mit Inhalten der TU Dresden</a:t>
            </a:r>
            <a:endParaRPr lang="de-DE" sz="3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8085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Technische Universität </a:t>
            </a:r>
            <a:br>
              <a:rPr lang="de-DE" smtClean="0"/>
            </a:br>
            <a:r>
              <a:rPr lang="de-DE" smtClean="0"/>
              <a:t>Dresden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de-DE" b="1" smtClean="0"/>
              <a:t>Die Technische Universität Dresden (TU Dresden):</a:t>
            </a:r>
          </a:p>
          <a:p>
            <a:pPr lvl="1">
              <a:spcBef>
                <a:spcPts val="900"/>
              </a:spcBef>
            </a:pPr>
            <a:r>
              <a:rPr lang="de-DE" smtClean="0"/>
              <a:t>35.000 Studierende</a:t>
            </a:r>
          </a:p>
          <a:p>
            <a:pPr lvl="1">
              <a:spcBef>
                <a:spcPts val="900"/>
              </a:spcBef>
            </a:pPr>
            <a:r>
              <a:rPr lang="de-DE" smtClean="0"/>
              <a:t>122 Studiengänge</a:t>
            </a:r>
          </a:p>
          <a:p>
            <a:pPr lvl="1">
              <a:spcBef>
                <a:spcPts val="900"/>
              </a:spcBef>
            </a:pPr>
            <a:r>
              <a:rPr lang="de-DE" smtClean="0"/>
              <a:t>5 Bereiche mit 18 Fakultäten: </a:t>
            </a:r>
            <a:br>
              <a:rPr lang="de-DE" smtClean="0"/>
            </a:br>
            <a:r>
              <a:rPr lang="de-DE" smtClean="0"/>
              <a:t>Bau und Umwelt // Geistes- und Sozialwissenschaften // Ingenieurwissenschaften // </a:t>
            </a:r>
            <a:br>
              <a:rPr lang="de-DE" smtClean="0"/>
            </a:br>
            <a:r>
              <a:rPr lang="de-DE" smtClean="0"/>
              <a:t>Mathematik und Naturwissenschaften // Medizin</a:t>
            </a:r>
          </a:p>
          <a:p>
            <a:pPr lvl="1">
              <a:spcBef>
                <a:spcPts val="900"/>
              </a:spcBef>
            </a:pPr>
            <a:r>
              <a:rPr lang="de-DE" smtClean="0"/>
              <a:t>Exzellenzuniversität seit 2012</a:t>
            </a:r>
          </a:p>
          <a:p>
            <a:pPr lvl="1">
              <a:spcBef>
                <a:spcPts val="900"/>
              </a:spcBef>
            </a:pPr>
            <a:r>
              <a:rPr lang="de-DE" smtClean="0"/>
              <a:t>forschungsstark, dynamisch, weltoffen, familienfreundlich</a:t>
            </a:r>
          </a:p>
          <a:p>
            <a:pPr lvl="1">
              <a:spcBef>
                <a:spcPts val="900"/>
              </a:spcBef>
            </a:pPr>
            <a:r>
              <a:rPr lang="de-DE" smtClean="0"/>
              <a:t>seit 1828</a:t>
            </a:r>
          </a:p>
          <a:p>
            <a:endParaRPr lang="de-DE" smtClean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8143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el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Diagramme</a:t>
            </a:r>
            <a:br>
              <a:rPr lang="de-DE" smtClean="0"/>
            </a:br>
            <a:r>
              <a:rPr lang="de-DE" b="0" smtClean="0"/>
              <a:t>monochrom</a:t>
            </a:r>
            <a:endParaRPr lang="de-DE" b="0" dirty="0"/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type="pic" sz="quarter" idx="13"/>
            <p:extLst>
              <p:ext uri="{D42A27DB-BD31-4B8C-83A1-F6EECF244321}">
                <p14:modId xmlns:p14="http://schemas.microsoft.com/office/powerpoint/2010/main" val="858981102"/>
              </p:ext>
            </p:extLst>
          </p:nvPr>
        </p:nvGraphicFramePr>
        <p:xfrm>
          <a:off x="4624388" y="1484313"/>
          <a:ext cx="4133850" cy="4249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Textplatzhalter 19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b="1" smtClean="0"/>
              <a:t>Empfohlene Darstellungsparameter:</a:t>
            </a:r>
          </a:p>
          <a:p>
            <a:pPr lvl="1">
              <a:spcBef>
                <a:spcPts val="3000"/>
              </a:spcBef>
            </a:pPr>
            <a:r>
              <a:rPr lang="de-DE" b="1" smtClean="0"/>
              <a:t>flächige Diagramme </a:t>
            </a:r>
            <a:r>
              <a:rPr lang="de-DE" smtClean="0"/>
              <a:t>bevorzugen </a:t>
            </a:r>
            <a:br>
              <a:rPr lang="de-DE" smtClean="0"/>
            </a:br>
            <a:r>
              <a:rPr lang="de-DE" smtClean="0"/>
              <a:t>(kein 3D!)</a:t>
            </a:r>
          </a:p>
          <a:p>
            <a:pPr lvl="1">
              <a:spcBef>
                <a:spcPts val="3000"/>
              </a:spcBef>
            </a:pPr>
            <a:r>
              <a:rPr lang="de-DE" b="1" smtClean="0"/>
              <a:t>monochrome Farbvarianten</a:t>
            </a:r>
            <a:r>
              <a:rPr lang="de-DE" smtClean="0"/>
              <a:t> verwenden, vorzugsweise in Cyan</a:t>
            </a:r>
            <a:br>
              <a:rPr lang="de-DE" smtClean="0"/>
            </a:br>
            <a:r>
              <a:rPr lang="de-DE" smtClean="0"/>
              <a:t>Alternativ kann ebenso eine andere Kontrastfarbe für das Dokument definiert werden.</a:t>
            </a:r>
          </a:p>
          <a:p>
            <a:pPr lvl="1">
              <a:spcBef>
                <a:spcPts val="3000"/>
              </a:spcBef>
            </a:pPr>
            <a:r>
              <a:rPr lang="de-DE" b="1" smtClean="0"/>
              <a:t>Beschriftung außerhalb der Flächen</a:t>
            </a:r>
          </a:p>
          <a:p>
            <a:pPr lvl="1">
              <a:spcBef>
                <a:spcPts val="3000"/>
              </a:spcBef>
            </a:pPr>
            <a:r>
              <a:rPr lang="de-DE" smtClean="0"/>
              <a:t>auf Schatten, Verläufe etc. verzichten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6585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el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Diagramme</a:t>
            </a:r>
            <a:br>
              <a:rPr lang="de-DE" smtClean="0"/>
            </a:br>
            <a:r>
              <a:rPr lang="de-DE" b="0" smtClean="0"/>
              <a:t>mehrfarbig</a:t>
            </a:r>
            <a:endParaRPr lang="de-DE" b="0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smtClean="0"/>
              <a:t>Sollten themenbedingt mehrfarbige Diagramme erforderlich sein:</a:t>
            </a:r>
          </a:p>
          <a:p>
            <a:pPr lvl="1">
              <a:spcBef>
                <a:spcPts val="1600"/>
              </a:spcBef>
            </a:pPr>
            <a:r>
              <a:rPr lang="de-DE" b="1" smtClean="0"/>
              <a:t>Konsistentes Farbschema </a:t>
            </a:r>
            <a:r>
              <a:rPr lang="de-DE" smtClean="0"/>
              <a:t>im gesamten Dokument verwenden</a:t>
            </a:r>
          </a:p>
          <a:p>
            <a:pPr lvl="1">
              <a:spcBef>
                <a:spcPts val="1600"/>
              </a:spcBef>
              <a:spcAft>
                <a:spcPts val="600"/>
              </a:spcAft>
            </a:pPr>
            <a:r>
              <a:rPr lang="de-DE" b="1" smtClean="0"/>
              <a:t>Farbschema anpassen </a:t>
            </a:r>
            <a:r>
              <a:rPr lang="de-DE" smtClean="0"/>
              <a:t>auf die eigenen Bedürfnisse z. B.</a:t>
            </a:r>
          </a:p>
          <a:p>
            <a:pPr lvl="3"/>
            <a:r>
              <a:rPr lang="de-DE" smtClean="0"/>
              <a:t>DRESDEN-concept Farben</a:t>
            </a:r>
          </a:p>
          <a:p>
            <a:pPr lvl="3"/>
            <a:endParaRPr lang="de-DE" smtClean="0"/>
          </a:p>
          <a:p>
            <a:pPr lvl="3">
              <a:spcBef>
                <a:spcPts val="1400"/>
              </a:spcBef>
            </a:pPr>
            <a:r>
              <a:rPr lang="de-DE" smtClean="0"/>
              <a:t>Farben des SINS </a:t>
            </a:r>
            <a:br>
              <a:rPr lang="de-DE" smtClean="0"/>
            </a:br>
            <a:r>
              <a:rPr lang="de-DE" smtClean="0"/>
              <a:t>(Studieninformationssystem der TUD)</a:t>
            </a:r>
          </a:p>
          <a:p>
            <a:pPr lvl="3">
              <a:spcBef>
                <a:spcPts val="1400"/>
              </a:spcBef>
            </a:pPr>
            <a:endParaRPr lang="de-DE" smtClean="0"/>
          </a:p>
          <a:p>
            <a:pPr lvl="3">
              <a:spcBef>
                <a:spcPts val="1400"/>
              </a:spcBef>
            </a:pPr>
            <a:r>
              <a:rPr lang="de-DE" smtClean="0"/>
              <a:t>Farben der eigenen Struktureinheit</a:t>
            </a:r>
          </a:p>
          <a:p>
            <a:endParaRPr lang="de-DE" dirty="0"/>
          </a:p>
        </p:txBody>
      </p:sp>
      <p:graphicFrame>
        <p:nvGraphicFramePr>
          <p:cNvPr id="9" name="Bildplatzhalter 8"/>
          <p:cNvGraphicFramePr>
            <a:graphicFrameLocks noGrp="1"/>
          </p:cNvGraphicFramePr>
          <p:nvPr>
            <p:ph type="pic" sz="quarter" idx="13"/>
            <p:extLst>
              <p:ext uri="{D42A27DB-BD31-4B8C-83A1-F6EECF244321}">
                <p14:modId xmlns:p14="http://schemas.microsoft.com/office/powerpoint/2010/main" val="1587267898"/>
              </p:ext>
            </p:extLst>
          </p:nvPr>
        </p:nvGraphicFramePr>
        <p:xfrm>
          <a:off x="4624388" y="1484313"/>
          <a:ext cx="4133850" cy="4249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Rechteck 10"/>
          <p:cNvSpPr/>
          <p:nvPr/>
        </p:nvSpPr>
        <p:spPr>
          <a:xfrm rot="16200000">
            <a:off x="1155246" y="3742929"/>
            <a:ext cx="278539" cy="277812"/>
          </a:xfrm>
          <a:prstGeom prst="rect">
            <a:avLst/>
          </a:prstGeom>
          <a:solidFill>
            <a:srgbClr val="28618C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11"/>
          <p:cNvSpPr/>
          <p:nvPr/>
        </p:nvSpPr>
        <p:spPr>
          <a:xfrm rot="16200000">
            <a:off x="1540230" y="3742929"/>
            <a:ext cx="278539" cy="277812"/>
          </a:xfrm>
          <a:prstGeom prst="rect">
            <a:avLst/>
          </a:prstGeom>
          <a:solidFill>
            <a:srgbClr val="539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Rechteck 12"/>
          <p:cNvSpPr/>
          <p:nvPr/>
        </p:nvSpPr>
        <p:spPr>
          <a:xfrm rot="16200000">
            <a:off x="1925214" y="3742929"/>
            <a:ext cx="278539" cy="277812"/>
          </a:xfrm>
          <a:prstGeom prst="rect">
            <a:avLst/>
          </a:prstGeom>
          <a:solidFill>
            <a:srgbClr val="84D1EE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Rechteck 13"/>
          <p:cNvSpPr/>
          <p:nvPr/>
        </p:nvSpPr>
        <p:spPr>
          <a:xfrm rot="16200000">
            <a:off x="2310198" y="3742930"/>
            <a:ext cx="278539" cy="277812"/>
          </a:xfrm>
          <a:prstGeom prst="rect">
            <a:avLst/>
          </a:prstGeom>
          <a:solidFill>
            <a:srgbClr val="009BA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Rechteck 14"/>
          <p:cNvSpPr/>
          <p:nvPr/>
        </p:nvSpPr>
        <p:spPr>
          <a:xfrm rot="16200000">
            <a:off x="2695182" y="3742929"/>
            <a:ext cx="278539" cy="277812"/>
          </a:xfrm>
          <a:prstGeom prst="rect">
            <a:avLst/>
          </a:prstGeom>
          <a:solidFill>
            <a:srgbClr val="13A983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Rechteck 15"/>
          <p:cNvSpPr/>
          <p:nvPr/>
        </p:nvSpPr>
        <p:spPr>
          <a:xfrm rot="16200000">
            <a:off x="3080166" y="3742929"/>
            <a:ext cx="278539" cy="277812"/>
          </a:xfrm>
          <a:prstGeom prst="rect">
            <a:avLst/>
          </a:prstGeom>
          <a:solidFill>
            <a:srgbClr val="93C356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/>
          <p:cNvSpPr/>
          <p:nvPr/>
        </p:nvSpPr>
        <p:spPr>
          <a:xfrm rot="16200000">
            <a:off x="3465150" y="3742928"/>
            <a:ext cx="278539" cy="277812"/>
          </a:xfrm>
          <a:prstGeom prst="rect">
            <a:avLst/>
          </a:prstGeom>
          <a:solidFill>
            <a:srgbClr val="BCCF02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hteck 19"/>
          <p:cNvSpPr/>
          <p:nvPr/>
        </p:nvSpPr>
        <p:spPr>
          <a:xfrm rot="16200000">
            <a:off x="770262" y="3742929"/>
            <a:ext cx="278539" cy="277812"/>
          </a:xfrm>
          <a:prstGeom prst="rect">
            <a:avLst/>
          </a:prstGeom>
          <a:solidFill>
            <a:srgbClr val="03305D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Rechteck 20"/>
          <p:cNvSpPr/>
          <p:nvPr/>
        </p:nvSpPr>
        <p:spPr>
          <a:xfrm rot="16200000">
            <a:off x="1155247" y="4632729"/>
            <a:ext cx="278539" cy="277812"/>
          </a:xfrm>
          <a:prstGeom prst="rect">
            <a:avLst/>
          </a:prstGeom>
          <a:solidFill>
            <a:srgbClr val="02ACA8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21"/>
          <p:cNvSpPr/>
          <p:nvPr/>
        </p:nvSpPr>
        <p:spPr>
          <a:xfrm rot="16200000">
            <a:off x="1540231" y="4632729"/>
            <a:ext cx="278539" cy="277812"/>
          </a:xfrm>
          <a:prstGeom prst="rect">
            <a:avLst/>
          </a:prstGeom>
          <a:solidFill>
            <a:srgbClr val="00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22"/>
          <p:cNvSpPr/>
          <p:nvPr/>
        </p:nvSpPr>
        <p:spPr>
          <a:xfrm rot="16200000">
            <a:off x="1925215" y="4632729"/>
            <a:ext cx="278539" cy="277812"/>
          </a:xfrm>
          <a:prstGeom prst="rect">
            <a:avLst/>
          </a:prstGeom>
          <a:solidFill>
            <a:srgbClr val="E02D8A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Rechteck 23"/>
          <p:cNvSpPr/>
          <p:nvPr/>
        </p:nvSpPr>
        <p:spPr>
          <a:xfrm rot="16200000">
            <a:off x="2310199" y="4632730"/>
            <a:ext cx="278539" cy="277812"/>
          </a:xfrm>
          <a:prstGeom prst="rect">
            <a:avLst/>
          </a:prstGeom>
          <a:solidFill>
            <a:srgbClr val="E8412C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Rechteck 24"/>
          <p:cNvSpPr/>
          <p:nvPr/>
        </p:nvSpPr>
        <p:spPr>
          <a:xfrm rot="16200000">
            <a:off x="2695183" y="4632729"/>
            <a:ext cx="278539" cy="277812"/>
          </a:xfrm>
          <a:prstGeom prst="rect">
            <a:avLst/>
          </a:prstGeom>
          <a:solidFill>
            <a:srgbClr val="F07D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Rechteck 27"/>
          <p:cNvSpPr/>
          <p:nvPr/>
        </p:nvSpPr>
        <p:spPr>
          <a:xfrm rot="16200000">
            <a:off x="770263" y="4632729"/>
            <a:ext cx="278539" cy="277812"/>
          </a:xfrm>
          <a:prstGeom prst="rect">
            <a:avLst/>
          </a:prstGeom>
          <a:solidFill>
            <a:srgbClr val="63B32E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Rechteck 28"/>
          <p:cNvSpPr/>
          <p:nvPr/>
        </p:nvSpPr>
        <p:spPr>
          <a:xfrm rot="16200000">
            <a:off x="1155248" y="5395489"/>
            <a:ext cx="278539" cy="27781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Rechteck 29"/>
          <p:cNvSpPr/>
          <p:nvPr/>
        </p:nvSpPr>
        <p:spPr>
          <a:xfrm rot="16200000">
            <a:off x="1540232" y="5395489"/>
            <a:ext cx="278539" cy="27781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Rechteck 33"/>
          <p:cNvSpPr/>
          <p:nvPr/>
        </p:nvSpPr>
        <p:spPr>
          <a:xfrm rot="16200000">
            <a:off x="770264" y="5395489"/>
            <a:ext cx="278539" cy="277812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896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el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Infografiken</a:t>
            </a:r>
            <a:br>
              <a:rPr lang="de-DE" smtClean="0"/>
            </a:br>
            <a:r>
              <a:rPr lang="de-DE" b="0" smtClean="0"/>
              <a:t>mittels Smartart</a:t>
            </a:r>
            <a:endParaRPr lang="de-DE" b="0" dirty="0"/>
          </a:p>
        </p:txBody>
      </p:sp>
      <p:sp>
        <p:nvSpPr>
          <p:cNvPr id="20" name="Textplatzhalter 19"/>
          <p:cNvSpPr>
            <a:spLocks noGrp="1"/>
          </p:cNvSpPr>
          <p:nvPr>
            <p:ph type="body" sz="quarter" idx="14"/>
          </p:nvPr>
        </p:nvSpPr>
        <p:spPr>
          <a:xfrm>
            <a:off x="385764" y="1484314"/>
            <a:ext cx="3357561" cy="4249736"/>
          </a:xfrm>
        </p:spPr>
        <p:txBody>
          <a:bodyPr/>
          <a:lstStyle/>
          <a:p>
            <a:r>
              <a:rPr lang="de-DE" b="1" smtClean="0"/>
              <a:t>Empfohlene Darstellungsparameter:</a:t>
            </a:r>
          </a:p>
          <a:p>
            <a:pPr lvl="1">
              <a:spcBef>
                <a:spcPts val="1200"/>
              </a:spcBef>
            </a:pPr>
            <a:r>
              <a:rPr lang="de-DE" b="1" smtClean="0"/>
              <a:t>Textinhalte reduzieren</a:t>
            </a:r>
          </a:p>
          <a:p>
            <a:pPr lvl="1">
              <a:spcBef>
                <a:spcPts val="1200"/>
              </a:spcBef>
            </a:pPr>
            <a:r>
              <a:rPr lang="de-DE" b="1" smtClean="0"/>
              <a:t>flächige Varianten </a:t>
            </a:r>
            <a:r>
              <a:rPr lang="de-DE" smtClean="0"/>
              <a:t>bevorzugen</a:t>
            </a:r>
          </a:p>
          <a:p>
            <a:pPr lvl="1">
              <a:spcBef>
                <a:spcPts val="0"/>
              </a:spcBef>
            </a:pPr>
            <a:r>
              <a:rPr lang="de-DE" b="1" smtClean="0"/>
              <a:t>konsistente Farben</a:t>
            </a:r>
            <a:r>
              <a:rPr lang="de-DE" smtClean="0"/>
              <a:t> im gesamten Dokument</a:t>
            </a:r>
          </a:p>
          <a:p>
            <a:pPr lvl="1">
              <a:spcBef>
                <a:spcPts val="0"/>
              </a:spcBef>
            </a:pPr>
            <a:r>
              <a:rPr lang="de-DE" b="1" smtClean="0"/>
              <a:t>Farbkontraste und Schriftgrößen beachten</a:t>
            </a:r>
          </a:p>
          <a:p>
            <a:pPr lvl="1">
              <a:spcBef>
                <a:spcPts val="1200"/>
              </a:spcBef>
            </a:pPr>
            <a:r>
              <a:rPr lang="de-DE" smtClean="0"/>
              <a:t>auf Schatten, Verläufe etc. verzichten</a:t>
            </a:r>
          </a:p>
          <a:p>
            <a:pPr lvl="1">
              <a:spcBef>
                <a:spcPts val="1200"/>
              </a:spcBef>
            </a:pPr>
            <a:r>
              <a:rPr lang="de-DE" smtClean="0"/>
              <a:t>komplexe Grafiken als separate Vektorgrafik erarbeiten</a:t>
            </a:r>
            <a:br>
              <a:rPr lang="de-DE" smtClean="0"/>
            </a:br>
            <a:r>
              <a:rPr lang="de-DE" smtClean="0">
                <a:hlinkClick r:id="rId2"/>
              </a:rPr>
              <a:t>(z. B. mit Inkscape)</a:t>
            </a:r>
            <a:endParaRPr lang="de-DE" smtClean="0"/>
          </a:p>
          <a:p>
            <a:pPr lvl="1"/>
            <a:endParaRPr lang="de-DE" dirty="0" smtClean="0"/>
          </a:p>
        </p:txBody>
      </p:sp>
      <p:grpSp>
        <p:nvGrpSpPr>
          <p:cNvPr id="6" name="Gruppieren 5"/>
          <p:cNvGrpSpPr/>
          <p:nvPr/>
        </p:nvGrpSpPr>
        <p:grpSpPr>
          <a:xfrm>
            <a:off x="3856034" y="1498958"/>
            <a:ext cx="4902203" cy="4235100"/>
            <a:chOff x="3856034" y="1498958"/>
            <a:chExt cx="4902203" cy="4235100"/>
          </a:xfrm>
        </p:grpSpPr>
        <p:sp>
          <p:nvSpPr>
            <p:cNvPr id="10" name="Freihandform 9"/>
            <p:cNvSpPr/>
            <p:nvPr/>
          </p:nvSpPr>
          <p:spPr>
            <a:xfrm>
              <a:off x="7228239" y="4063445"/>
              <a:ext cx="1529998" cy="1655958"/>
            </a:xfrm>
            <a:custGeom>
              <a:avLst/>
              <a:gdLst>
                <a:gd name="connsiteX0" fmla="*/ 0 w 1529998"/>
                <a:gd name="connsiteY0" fmla="*/ 0 h 1655958"/>
                <a:gd name="connsiteX1" fmla="*/ 1529998 w 1529998"/>
                <a:gd name="connsiteY1" fmla="*/ 0 h 1655958"/>
                <a:gd name="connsiteX2" fmla="*/ 1529998 w 1529998"/>
                <a:gd name="connsiteY2" fmla="*/ 1655958 h 1655958"/>
                <a:gd name="connsiteX3" fmla="*/ 0 w 1529998"/>
                <a:gd name="connsiteY3" fmla="*/ 1655958 h 1655958"/>
                <a:gd name="connsiteX4" fmla="*/ 0 w 1529998"/>
                <a:gd name="connsiteY4" fmla="*/ 0 h 1655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9998" h="1655958">
                  <a:moveTo>
                    <a:pt x="0" y="0"/>
                  </a:moveTo>
                  <a:lnTo>
                    <a:pt x="1529998" y="0"/>
                  </a:lnTo>
                  <a:lnTo>
                    <a:pt x="1529998" y="1655958"/>
                  </a:lnTo>
                  <a:lnTo>
                    <a:pt x="0" y="16559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39DC5">
                <a:alpha val="20000"/>
              </a:srgb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36000" rIns="36000" bIns="36000" numCol="1" spcCol="1270" anchor="b" anchorCtr="0">
              <a:noAutofit/>
            </a:bodyPr>
            <a:lstStyle/>
            <a:p>
              <a:pPr marL="57150" lvl="1" indent="-57150" algn="r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de-DE" sz="1400" kern="1200" dirty="0" smtClean="0"/>
                <a:t>Hinter-</a:t>
              </a:r>
              <a:r>
                <a:rPr lang="de-DE" sz="1400" kern="1200" dirty="0" err="1" smtClean="0"/>
                <a:t>grundinfo</a:t>
              </a:r>
              <a:endParaRPr lang="de-DE" sz="1400" kern="1200" dirty="0"/>
            </a:p>
            <a:p>
              <a:pPr marL="57150" lvl="1" indent="-57150" algn="r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de-DE" sz="1400" kern="1200" dirty="0" smtClean="0"/>
                <a:t>mit 3 oder 4 Aspekten</a:t>
              </a:r>
              <a:endParaRPr lang="de-DE" sz="1400" kern="1200" dirty="0"/>
            </a:p>
            <a:p>
              <a:pPr marL="57150" lvl="1" indent="-57150" algn="r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de-DE" sz="1400" kern="1200" dirty="0" smtClean="0"/>
                <a:t>Schriftgröße beachten</a:t>
              </a:r>
              <a:endParaRPr lang="de-DE" sz="1400" kern="1200" dirty="0"/>
            </a:p>
          </p:txBody>
        </p:sp>
        <p:sp>
          <p:nvSpPr>
            <p:cNvPr id="18" name="Freihandform 17"/>
            <p:cNvSpPr/>
            <p:nvPr/>
          </p:nvSpPr>
          <p:spPr>
            <a:xfrm>
              <a:off x="7227550" y="1498958"/>
              <a:ext cx="1530687" cy="1656742"/>
            </a:xfrm>
            <a:custGeom>
              <a:avLst/>
              <a:gdLst>
                <a:gd name="connsiteX0" fmla="*/ 0 w 1530687"/>
                <a:gd name="connsiteY0" fmla="*/ 0 h 1656742"/>
                <a:gd name="connsiteX1" fmla="*/ 1530687 w 1530687"/>
                <a:gd name="connsiteY1" fmla="*/ 0 h 1656742"/>
                <a:gd name="connsiteX2" fmla="*/ 1530687 w 1530687"/>
                <a:gd name="connsiteY2" fmla="*/ 1656742 h 1656742"/>
                <a:gd name="connsiteX3" fmla="*/ 0 w 1530687"/>
                <a:gd name="connsiteY3" fmla="*/ 1656742 h 1656742"/>
                <a:gd name="connsiteX4" fmla="*/ 0 w 1530687"/>
                <a:gd name="connsiteY4" fmla="*/ 0 h 1656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0687" h="1656742">
                  <a:moveTo>
                    <a:pt x="0" y="0"/>
                  </a:moveTo>
                  <a:lnTo>
                    <a:pt x="1530687" y="0"/>
                  </a:lnTo>
                  <a:lnTo>
                    <a:pt x="1530687" y="1656742"/>
                  </a:lnTo>
                  <a:lnTo>
                    <a:pt x="0" y="16567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BA4">
                <a:alpha val="20000"/>
              </a:srgb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36000" rIns="36000" bIns="36000" numCol="1" spcCol="1270" anchor="t" anchorCtr="0">
              <a:noAutofit/>
            </a:bodyPr>
            <a:lstStyle/>
            <a:p>
              <a:pPr marL="57150" lvl="1" indent="-57150" algn="r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de-DE" sz="1400" kern="1200" dirty="0" smtClean="0"/>
                <a:t>Hintergrundinfo</a:t>
              </a:r>
              <a:endParaRPr lang="de-DE" sz="1400" kern="1200" dirty="0"/>
            </a:p>
            <a:p>
              <a:pPr marL="57150" lvl="1" indent="-57150" algn="r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de-DE" sz="1400" kern="1200" dirty="0" smtClean="0"/>
                <a:t>mit 3 oder 4 Aspekten</a:t>
              </a:r>
              <a:endParaRPr lang="de-DE" sz="1400" kern="1200" dirty="0"/>
            </a:p>
            <a:p>
              <a:pPr marL="57150" lvl="1" indent="-57150" algn="r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de-DE" sz="1400" kern="1200" dirty="0" smtClean="0"/>
                <a:t>Schriftgröße beachten</a:t>
              </a:r>
              <a:endParaRPr lang="de-DE" sz="1400" kern="1200" dirty="0"/>
            </a:p>
          </p:txBody>
        </p:sp>
        <p:sp>
          <p:nvSpPr>
            <p:cNvPr id="21" name="Freihandform 20"/>
            <p:cNvSpPr/>
            <p:nvPr/>
          </p:nvSpPr>
          <p:spPr>
            <a:xfrm>
              <a:off x="3864156" y="1525480"/>
              <a:ext cx="1529755" cy="1656115"/>
            </a:xfrm>
            <a:custGeom>
              <a:avLst/>
              <a:gdLst>
                <a:gd name="connsiteX0" fmla="*/ 0 w 1529755"/>
                <a:gd name="connsiteY0" fmla="*/ 0 h 1656115"/>
                <a:gd name="connsiteX1" fmla="*/ 1529755 w 1529755"/>
                <a:gd name="connsiteY1" fmla="*/ 0 h 1656115"/>
                <a:gd name="connsiteX2" fmla="*/ 1529755 w 1529755"/>
                <a:gd name="connsiteY2" fmla="*/ 1656115 h 1656115"/>
                <a:gd name="connsiteX3" fmla="*/ 0 w 1529755"/>
                <a:gd name="connsiteY3" fmla="*/ 1656115 h 1656115"/>
                <a:gd name="connsiteX4" fmla="*/ 0 w 1529755"/>
                <a:gd name="connsiteY4" fmla="*/ 0 h 1656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9755" h="1656115">
                  <a:moveTo>
                    <a:pt x="0" y="0"/>
                  </a:moveTo>
                  <a:lnTo>
                    <a:pt x="1529755" y="0"/>
                  </a:lnTo>
                  <a:lnTo>
                    <a:pt x="1529755" y="1656115"/>
                  </a:lnTo>
                  <a:lnTo>
                    <a:pt x="0" y="16561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3A983">
                <a:alpha val="20000"/>
              </a:srgb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36000" rIns="36000" bIns="36000" numCol="1" spcCol="1270" anchor="t" anchorCtr="0">
              <a:noAutofit/>
            </a:bodyPr>
            <a:lstStyle/>
            <a:p>
              <a:pPr marL="57150" lvl="1" indent="-57150" algn="l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de-DE" sz="1400" kern="1200" dirty="0" smtClean="0"/>
                <a:t>Hintergrundinfo</a:t>
              </a:r>
              <a:endParaRPr lang="de-DE" sz="1400" kern="1200" dirty="0"/>
            </a:p>
            <a:p>
              <a:pPr marL="57150" lvl="1" indent="-57150" algn="l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de-DE" sz="1400" kern="1200" dirty="0" smtClean="0"/>
                <a:t>mit 3 oder 4 Aspekten</a:t>
              </a:r>
              <a:endParaRPr lang="de-DE" sz="1400" kern="1200" dirty="0"/>
            </a:p>
            <a:p>
              <a:pPr marL="57150" lvl="1" indent="-57150" algn="l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de-DE" sz="1400" kern="1200" dirty="0" smtClean="0"/>
                <a:t>Schriftgröße beachten</a:t>
              </a:r>
              <a:endParaRPr lang="de-DE" sz="1400" kern="1200" dirty="0"/>
            </a:p>
          </p:txBody>
        </p:sp>
        <p:sp>
          <p:nvSpPr>
            <p:cNvPr id="22" name="Freihandform 21"/>
            <p:cNvSpPr/>
            <p:nvPr/>
          </p:nvSpPr>
          <p:spPr>
            <a:xfrm>
              <a:off x="4636705" y="1938749"/>
              <a:ext cx="1632724" cy="1632724"/>
            </a:xfrm>
            <a:custGeom>
              <a:avLst/>
              <a:gdLst>
                <a:gd name="connsiteX0" fmla="*/ 0 w 1632724"/>
                <a:gd name="connsiteY0" fmla="*/ 1632724 h 1632724"/>
                <a:gd name="connsiteX1" fmla="*/ 1632724 w 1632724"/>
                <a:gd name="connsiteY1" fmla="*/ 0 h 1632724"/>
                <a:gd name="connsiteX2" fmla="*/ 1632724 w 1632724"/>
                <a:gd name="connsiteY2" fmla="*/ 1632724 h 1632724"/>
                <a:gd name="connsiteX3" fmla="*/ 0 w 1632724"/>
                <a:gd name="connsiteY3" fmla="*/ 1632724 h 163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32724" h="1632724">
                  <a:moveTo>
                    <a:pt x="0" y="1632724"/>
                  </a:moveTo>
                  <a:cubicBezTo>
                    <a:pt x="0" y="730995"/>
                    <a:pt x="730995" y="0"/>
                    <a:pt x="1632724" y="0"/>
                  </a:cubicBezTo>
                  <a:lnTo>
                    <a:pt x="1632724" y="1632724"/>
                  </a:lnTo>
                  <a:lnTo>
                    <a:pt x="0" y="1632724"/>
                  </a:lnTo>
                  <a:close/>
                </a:path>
              </a:pathLst>
            </a:custGeom>
            <a:solidFill>
              <a:srgbClr val="13A983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8214" tIns="478214" rIns="288000" bIns="432000" numCol="1" spcCol="1270" anchor="ctr" anchorCtr="1">
              <a:noAutofit/>
            </a:bodyPr>
            <a:lstStyle/>
            <a:p>
              <a:pPr lvl="0" algn="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4000" kern="1200" dirty="0" smtClean="0"/>
                <a:t>1</a:t>
              </a:r>
              <a:br>
                <a:rPr lang="de-DE" sz="4000" kern="1200" dirty="0" smtClean="0"/>
              </a:br>
              <a:r>
                <a:rPr lang="de-DE" sz="2000" kern="1200" dirty="0" smtClean="0"/>
                <a:t>Thema</a:t>
              </a:r>
              <a:endParaRPr lang="de-DE" sz="2000" kern="1200" dirty="0"/>
            </a:p>
          </p:txBody>
        </p:sp>
        <p:sp>
          <p:nvSpPr>
            <p:cNvPr id="23" name="Freihandform 22"/>
            <p:cNvSpPr/>
            <p:nvPr/>
          </p:nvSpPr>
          <p:spPr>
            <a:xfrm>
              <a:off x="6344845" y="1938749"/>
              <a:ext cx="1632724" cy="1632724"/>
            </a:xfrm>
            <a:custGeom>
              <a:avLst/>
              <a:gdLst>
                <a:gd name="connsiteX0" fmla="*/ 0 w 1632724"/>
                <a:gd name="connsiteY0" fmla="*/ 1632724 h 1632724"/>
                <a:gd name="connsiteX1" fmla="*/ 1632724 w 1632724"/>
                <a:gd name="connsiteY1" fmla="*/ 0 h 1632724"/>
                <a:gd name="connsiteX2" fmla="*/ 1632724 w 1632724"/>
                <a:gd name="connsiteY2" fmla="*/ 1632724 h 1632724"/>
                <a:gd name="connsiteX3" fmla="*/ 0 w 1632724"/>
                <a:gd name="connsiteY3" fmla="*/ 1632724 h 163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32724" h="1632724">
                  <a:moveTo>
                    <a:pt x="0" y="0"/>
                  </a:moveTo>
                  <a:cubicBezTo>
                    <a:pt x="901729" y="0"/>
                    <a:pt x="1632724" y="730995"/>
                    <a:pt x="1632724" y="1632724"/>
                  </a:cubicBezTo>
                  <a:lnTo>
                    <a:pt x="0" y="16327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BA4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2">
                <a:hueOff val="-2293634"/>
                <a:satOff val="-11059"/>
                <a:lumOff val="209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8000" tIns="478214" rIns="478214" bIns="432000" numCol="1" spcCol="1270" anchor="ctr" anchorCtr="1">
              <a:noAutofit/>
            </a:bodyPr>
            <a:lstStyle/>
            <a:p>
              <a:pPr lvl="0" algn="l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4000" kern="1200" dirty="0" smtClean="0"/>
                <a:t>2</a:t>
              </a:r>
              <a:br>
                <a:rPr lang="de-DE" sz="4000" kern="1200" dirty="0" smtClean="0"/>
              </a:br>
              <a:r>
                <a:rPr lang="de-DE" sz="2000" kern="1200" dirty="0" smtClean="0"/>
                <a:t>Thema</a:t>
              </a:r>
            </a:p>
          </p:txBody>
        </p:sp>
        <p:sp>
          <p:nvSpPr>
            <p:cNvPr id="24" name="Freihandform 23"/>
            <p:cNvSpPr/>
            <p:nvPr/>
          </p:nvSpPr>
          <p:spPr>
            <a:xfrm rot="21600000">
              <a:off x="6344845" y="3646887"/>
              <a:ext cx="1632725" cy="1632725"/>
            </a:xfrm>
            <a:custGeom>
              <a:avLst/>
              <a:gdLst>
                <a:gd name="connsiteX0" fmla="*/ 0 w 1632724"/>
                <a:gd name="connsiteY0" fmla="*/ 1632724 h 1632724"/>
                <a:gd name="connsiteX1" fmla="*/ 1632724 w 1632724"/>
                <a:gd name="connsiteY1" fmla="*/ 0 h 1632724"/>
                <a:gd name="connsiteX2" fmla="*/ 1632724 w 1632724"/>
                <a:gd name="connsiteY2" fmla="*/ 1632724 h 1632724"/>
                <a:gd name="connsiteX3" fmla="*/ 0 w 1632724"/>
                <a:gd name="connsiteY3" fmla="*/ 1632724 h 163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32724" h="1632724">
                  <a:moveTo>
                    <a:pt x="1632724" y="0"/>
                  </a:moveTo>
                  <a:cubicBezTo>
                    <a:pt x="1632724" y="901729"/>
                    <a:pt x="901729" y="1632724"/>
                    <a:pt x="0" y="1632724"/>
                  </a:cubicBezTo>
                  <a:lnTo>
                    <a:pt x="0" y="0"/>
                  </a:lnTo>
                  <a:lnTo>
                    <a:pt x="1632724" y="0"/>
                  </a:lnTo>
                  <a:close/>
                </a:path>
              </a:pathLst>
            </a:custGeom>
            <a:solidFill>
              <a:srgbClr val="539DC5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2">
                <a:hueOff val="-4587268"/>
                <a:satOff val="-22119"/>
                <a:lumOff val="41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8000" tIns="360001" rIns="478214" bIns="478214" numCol="1" spcCol="1270" anchor="ctr" anchorCtr="1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kern="1200" dirty="0" smtClean="0"/>
                <a:t>Thema </a:t>
              </a:r>
              <a:r>
                <a:rPr lang="de-DE" sz="4000" kern="1200" dirty="0" smtClean="0"/>
                <a:t>3</a:t>
              </a:r>
              <a:endParaRPr lang="de-DE" sz="4000" kern="1200" dirty="0"/>
            </a:p>
          </p:txBody>
        </p:sp>
        <p:sp>
          <p:nvSpPr>
            <p:cNvPr id="25" name="Freihandform 24"/>
            <p:cNvSpPr/>
            <p:nvPr/>
          </p:nvSpPr>
          <p:spPr>
            <a:xfrm rot="21600000">
              <a:off x="3856034" y="4077511"/>
              <a:ext cx="1886712" cy="1656547"/>
            </a:xfrm>
            <a:custGeom>
              <a:avLst/>
              <a:gdLst>
                <a:gd name="connsiteX0" fmla="*/ 0 w 1656546"/>
                <a:gd name="connsiteY0" fmla="*/ 0 h 1886711"/>
                <a:gd name="connsiteX1" fmla="*/ 1656546 w 1656546"/>
                <a:gd name="connsiteY1" fmla="*/ 0 h 1886711"/>
                <a:gd name="connsiteX2" fmla="*/ 1656546 w 1656546"/>
                <a:gd name="connsiteY2" fmla="*/ 1610614 h 1886711"/>
                <a:gd name="connsiteX3" fmla="*/ 1380449 w 1656546"/>
                <a:gd name="connsiteY3" fmla="*/ 1886711 h 1886711"/>
                <a:gd name="connsiteX4" fmla="*/ 0 w 1656546"/>
                <a:gd name="connsiteY4" fmla="*/ 1886711 h 1886711"/>
                <a:gd name="connsiteX5" fmla="*/ 0 w 1656546"/>
                <a:gd name="connsiteY5" fmla="*/ 0 h 1886711"/>
                <a:gd name="connsiteX0" fmla="*/ 1380449 w 1656546"/>
                <a:gd name="connsiteY0" fmla="*/ 1886711 h 1886711"/>
                <a:gd name="connsiteX1" fmla="*/ 1435669 w 1656546"/>
                <a:gd name="connsiteY1" fmla="*/ 1665834 h 1886711"/>
                <a:gd name="connsiteX2" fmla="*/ 1656546 w 1656546"/>
                <a:gd name="connsiteY2" fmla="*/ 1610614 h 1886711"/>
                <a:gd name="connsiteX3" fmla="*/ 1380449 w 1656546"/>
                <a:gd name="connsiteY3" fmla="*/ 1886711 h 1886711"/>
                <a:gd name="connsiteX0" fmla="*/ 1380449 w 1656546"/>
                <a:gd name="connsiteY0" fmla="*/ 1886711 h 1886711"/>
                <a:gd name="connsiteX1" fmla="*/ 1435669 w 1656546"/>
                <a:gd name="connsiteY1" fmla="*/ 1665834 h 1886711"/>
                <a:gd name="connsiteX2" fmla="*/ 1656546 w 1656546"/>
                <a:gd name="connsiteY2" fmla="*/ 1610614 h 1886711"/>
                <a:gd name="connsiteX3" fmla="*/ 1380449 w 1656546"/>
                <a:gd name="connsiteY3" fmla="*/ 1886711 h 1886711"/>
                <a:gd name="connsiteX4" fmla="*/ 0 w 1656546"/>
                <a:gd name="connsiteY4" fmla="*/ 1886711 h 1886711"/>
                <a:gd name="connsiteX5" fmla="*/ 0 w 1656546"/>
                <a:gd name="connsiteY5" fmla="*/ 0 h 1886711"/>
                <a:gd name="connsiteX6" fmla="*/ 1656546 w 1656546"/>
                <a:gd name="connsiteY6" fmla="*/ 0 h 1886711"/>
                <a:gd name="connsiteX7" fmla="*/ 1656546 w 1656546"/>
                <a:gd name="connsiteY7" fmla="*/ 1610614 h 1886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56546" h="1886711" stroke="0" extrusionOk="0">
                  <a:moveTo>
                    <a:pt x="0" y="1886710"/>
                  </a:moveTo>
                  <a:lnTo>
                    <a:pt x="0" y="1"/>
                  </a:lnTo>
                  <a:lnTo>
                    <a:pt x="1414131" y="1"/>
                  </a:lnTo>
                  <a:lnTo>
                    <a:pt x="1656546" y="314459"/>
                  </a:lnTo>
                  <a:lnTo>
                    <a:pt x="1656546" y="1886710"/>
                  </a:lnTo>
                  <a:lnTo>
                    <a:pt x="0" y="1886710"/>
                  </a:lnTo>
                  <a:close/>
                </a:path>
                <a:path w="1656546" h="1886711" fill="darkenLess" stroke="0" extrusionOk="0">
                  <a:moveTo>
                    <a:pt x="1656546" y="314459"/>
                  </a:moveTo>
                  <a:lnTo>
                    <a:pt x="1462614" y="251567"/>
                  </a:lnTo>
                  <a:lnTo>
                    <a:pt x="1414131" y="1"/>
                  </a:lnTo>
                  <a:lnTo>
                    <a:pt x="1656546" y="314459"/>
                  </a:lnTo>
                  <a:close/>
                </a:path>
                <a:path w="1656546" h="1886711" fill="none" extrusionOk="0">
                  <a:moveTo>
                    <a:pt x="1656546" y="314459"/>
                  </a:moveTo>
                  <a:lnTo>
                    <a:pt x="1462614" y="251567"/>
                  </a:lnTo>
                  <a:lnTo>
                    <a:pt x="1414131" y="1"/>
                  </a:lnTo>
                  <a:lnTo>
                    <a:pt x="1656546" y="314459"/>
                  </a:lnTo>
                  <a:lnTo>
                    <a:pt x="1656546" y="1886710"/>
                  </a:lnTo>
                  <a:lnTo>
                    <a:pt x="0" y="1886710"/>
                  </a:lnTo>
                  <a:lnTo>
                    <a:pt x="0" y="1"/>
                  </a:lnTo>
                  <a:lnTo>
                    <a:pt x="1414131" y="1"/>
                  </a:lnTo>
                </a:path>
              </a:pathLst>
            </a:custGeom>
            <a:solidFill>
              <a:srgbClr val="93C356">
                <a:alpha val="20000"/>
              </a:srgbClr>
            </a:solidFill>
            <a:ln>
              <a:noFill/>
            </a:ln>
          </p:spPr>
          <p:style>
            <a:lnRef idx="3">
              <a:scrgbClr r="0" g="0" b="0"/>
            </a:lnRef>
            <a:fillRef idx="1">
              <a:scrgbClr r="0" g="0" b="0"/>
            </a:fillRef>
            <a:effectRef idx="1">
              <a:schemeClr val="accent2">
                <a:hueOff val="-6880901"/>
                <a:satOff val="-33178"/>
                <a:lumOff val="627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144000" rIns="144000" bIns="144000" numCol="1" spcCol="1270" anchor="ctr" anchorCtr="0">
              <a:noAutofit/>
            </a:bodyPr>
            <a:lstStyle/>
            <a:p>
              <a:pPr lvl="0" algn="ctr" defTabSz="2444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kern="1200" dirty="0" smtClean="0">
                  <a:solidFill>
                    <a:schemeClr val="tx1"/>
                  </a:solidFill>
                </a:rPr>
                <a:t>Neues Thema einbinden</a:t>
              </a:r>
            </a:p>
            <a:p>
              <a:pPr lvl="0" algn="ctr" defTabSz="2444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 smtClean="0">
                  <a:solidFill>
                    <a:schemeClr val="tx1"/>
                  </a:solidFill>
                </a:rPr>
                <a:t>Wichtiges hervorheben</a:t>
              </a:r>
              <a:endParaRPr lang="de-DE" sz="1400" b="1" kern="1200" dirty="0">
                <a:solidFill>
                  <a:schemeClr val="tx1"/>
                </a:solidFill>
              </a:endParaRPr>
            </a:p>
          </p:txBody>
        </p:sp>
        <p:sp>
          <p:nvSpPr>
            <p:cNvPr id="26" name="Gebogener Pfeil 25"/>
            <p:cNvSpPr/>
            <p:nvPr/>
          </p:nvSpPr>
          <p:spPr>
            <a:xfrm rot="2700000">
              <a:off x="5786405" y="3099757"/>
              <a:ext cx="980440" cy="1062434"/>
            </a:xfrm>
            <a:prstGeom prst="circular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3">
              <a:scrgbClr r="0" g="0" b="0"/>
            </a:lnRef>
            <a:fillRef idx="1">
              <a:scrgbClr r="0" g="0" b="0"/>
            </a:fillRef>
            <a:effect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</p:spTree>
    <p:extLst>
      <p:ext uri="{BB962C8B-B14F-4D97-AF65-F5344CB8AC3E}">
        <p14:creationId xmlns:p14="http://schemas.microsoft.com/office/powerpoint/2010/main" val="130086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4691"/>
            <a:ext cx="9144000" cy="5143309"/>
          </a:xfrm>
          <a:prstGeom prst="rect">
            <a:avLst/>
          </a:prstGeom>
        </p:spPr>
      </p:pic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Netzwerk </a:t>
            </a:r>
            <a:br>
              <a:rPr lang="de-DE" smtClean="0"/>
            </a:br>
            <a:r>
              <a:rPr lang="de-DE" b="0" smtClean="0"/>
              <a:t>DRESDEN-concept</a:t>
            </a:r>
            <a:r>
              <a:rPr lang="de-DE" sz="1200" smtClean="0"/>
              <a:t/>
            </a:r>
            <a:br>
              <a:rPr lang="de-DE" sz="1200" smtClean="0"/>
            </a:br>
            <a:endParaRPr lang="de-DE" sz="1200" dirty="0"/>
          </a:p>
        </p:txBody>
      </p:sp>
      <p:sp>
        <p:nvSpPr>
          <p:cNvPr id="2" name="Inhaltsplatzhalter 1"/>
          <p:cNvSpPr>
            <a:spLocks noGrp="1"/>
          </p:cNvSpPr>
          <p:nvPr>
            <p:ph sz="quarter" idx="10"/>
          </p:nvPr>
        </p:nvSpPr>
        <p:spPr>
          <a:xfrm>
            <a:off x="395287" y="1375410"/>
            <a:ext cx="8196262" cy="2177415"/>
          </a:xfrm>
        </p:spPr>
        <p:txBody>
          <a:bodyPr/>
          <a:lstStyle/>
          <a:p>
            <a:r>
              <a:rPr lang="de-DE" b="1" smtClean="0"/>
              <a:t>D</a:t>
            </a:r>
            <a:r>
              <a:rPr lang="de-DE" smtClean="0"/>
              <a:t>resden </a:t>
            </a:r>
            <a:r>
              <a:rPr lang="de-DE" b="1" smtClean="0"/>
              <a:t>R</a:t>
            </a:r>
            <a:r>
              <a:rPr lang="de-DE" smtClean="0"/>
              <a:t>esearch and </a:t>
            </a:r>
            <a:r>
              <a:rPr lang="de-DE" b="1" smtClean="0"/>
              <a:t>E</a:t>
            </a:r>
            <a:r>
              <a:rPr lang="de-DE" smtClean="0"/>
              <a:t>ducation </a:t>
            </a:r>
            <a:r>
              <a:rPr lang="de-DE" b="1" smtClean="0"/>
              <a:t>S</a:t>
            </a:r>
            <a:r>
              <a:rPr lang="de-DE" smtClean="0"/>
              <a:t>ynergies</a:t>
            </a:r>
            <a:br>
              <a:rPr lang="de-DE" smtClean="0"/>
            </a:br>
            <a:r>
              <a:rPr lang="de-DE" smtClean="0"/>
              <a:t>for the </a:t>
            </a:r>
            <a:r>
              <a:rPr lang="de-DE" b="1" smtClean="0"/>
              <a:t>D</a:t>
            </a:r>
            <a:r>
              <a:rPr lang="de-DE" smtClean="0"/>
              <a:t>evelopment </a:t>
            </a:r>
            <a:br>
              <a:rPr lang="de-DE" smtClean="0"/>
            </a:br>
            <a:r>
              <a:rPr lang="de-DE" smtClean="0"/>
              <a:t>of </a:t>
            </a:r>
            <a:r>
              <a:rPr lang="de-DE" b="1" smtClean="0"/>
              <a:t>E</a:t>
            </a:r>
            <a:r>
              <a:rPr lang="de-DE" smtClean="0"/>
              <a:t>xcellence and </a:t>
            </a:r>
            <a:r>
              <a:rPr lang="de-DE" b="1" smtClean="0"/>
              <a:t>N</a:t>
            </a:r>
            <a:r>
              <a:rPr lang="de-DE" smtClean="0"/>
              <a:t>ovelty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8874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DRESDEN-concept</a:t>
            </a:r>
            <a:br>
              <a:rPr lang="de-DE" smtClean="0"/>
            </a:br>
            <a:r>
              <a:rPr lang="de-DE" smtClean="0"/>
              <a:t>Exzellenz aus Wissenschaft und Kultur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de-DE" smtClean="0"/>
              <a:t>DRESDEN-concept ist ein Netzwerk der </a:t>
            </a:r>
            <a:r>
              <a:rPr lang="de-DE" b="1" smtClean="0"/>
              <a:t>TU Dresden mit 25 Partnern</a:t>
            </a:r>
            <a:r>
              <a:rPr lang="de-DE" smtClean="0"/>
              <a:t> in der Wissenschaft und Kultur.</a:t>
            </a:r>
            <a:br>
              <a:rPr lang="de-DE" smtClean="0"/>
            </a:br>
            <a:r>
              <a:rPr lang="de-DE" smtClean="0"/>
              <a:t>Alle Partner sind </a:t>
            </a:r>
            <a:r>
              <a:rPr lang="de-DE" b="1" smtClean="0"/>
              <a:t>forschende</a:t>
            </a:r>
            <a:r>
              <a:rPr lang="de-DE" smtClean="0"/>
              <a:t> Institute und Einrichtungen in Dresden.</a:t>
            </a:r>
          </a:p>
          <a:p>
            <a:r>
              <a:rPr lang="de-DE" smtClean="0"/>
              <a:t>Synergien zwischen der TU Dresden und den außeruniversitären Dresdener </a:t>
            </a:r>
            <a:br>
              <a:rPr lang="de-DE" smtClean="0"/>
            </a:br>
            <a:r>
              <a:rPr lang="de-DE" smtClean="0"/>
              <a:t>Forschungsinstitutionen in Forschung, Lehre und Infrastruktur:</a:t>
            </a:r>
          </a:p>
          <a:p>
            <a:pPr lvl="1"/>
            <a:r>
              <a:rPr lang="de-DE" smtClean="0"/>
              <a:t>gemeinsame Identifizierung und Koordination von Forschungsschwerpunkten</a:t>
            </a:r>
          </a:p>
          <a:p>
            <a:pPr lvl="1"/>
            <a:r>
              <a:rPr lang="de-DE" smtClean="0"/>
              <a:t>gemeinsame Berufungen / Recruitment von Spitzenkräften</a:t>
            </a:r>
          </a:p>
          <a:p>
            <a:pPr lvl="1"/>
            <a:r>
              <a:rPr lang="de-DE" smtClean="0"/>
              <a:t>Shared Resources / One-Campus-Model</a:t>
            </a:r>
          </a:p>
          <a:p>
            <a:pPr>
              <a:spcAft>
                <a:spcPts val="1800"/>
              </a:spcAft>
            </a:pPr>
            <a:r>
              <a:rPr lang="de-DE" smtClean="0"/>
              <a:t>Kernelement liegt in der Bewerbung der TU Dresden zur Exzellenz-Universität.</a:t>
            </a:r>
          </a:p>
          <a:p>
            <a:r>
              <a:rPr lang="de-DE" smtClean="0"/>
              <a:t>Wofür können Sie die Karte zum DRESDEN-concept Netzwerk in dieser Präsentationsvorlage nutzen?</a:t>
            </a:r>
          </a:p>
          <a:p>
            <a:pPr lvl="1"/>
            <a:r>
              <a:rPr lang="de-DE" smtClean="0"/>
              <a:t>Sie können die Karte  gern nutzen, um in Ihren Präsentationen auf das Netzwerk Bezug zu nehmen.</a:t>
            </a:r>
          </a:p>
          <a:p>
            <a:pPr lvl="1"/>
            <a:r>
              <a:rPr lang="de-DE" smtClean="0"/>
              <a:t>Sie können ihre eigene Projektpartner im Netzwerk hervorheben.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602427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2|1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2|1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2|1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2|1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2|1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2|1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2|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2|17"/>
</p:tagLst>
</file>

<file path=ppt/theme/theme1.xml><?xml version="1.0" encoding="utf-8"?>
<a:theme xmlns:a="http://schemas.openxmlformats.org/drawingml/2006/main" name="TUD_2018">
  <a:themeElements>
    <a:clrScheme name="TUD_Farben">
      <a:dk1>
        <a:srgbClr val="00305E"/>
      </a:dk1>
      <a:lt1>
        <a:srgbClr val="FFFFFF"/>
      </a:lt1>
      <a:dk2>
        <a:srgbClr val="00305E"/>
      </a:dk2>
      <a:lt2>
        <a:srgbClr val="727879"/>
      </a:lt2>
      <a:accent1>
        <a:srgbClr val="009EE0"/>
      </a:accent1>
      <a:accent2>
        <a:srgbClr val="006AB3"/>
      </a:accent2>
      <a:accent3>
        <a:srgbClr val="6AB023"/>
      </a:accent3>
      <a:accent4>
        <a:srgbClr val="007D40"/>
      </a:accent4>
      <a:accent5>
        <a:srgbClr val="93107E"/>
      </a:accent5>
      <a:accent6>
        <a:srgbClr val="54378A"/>
      </a:accent6>
      <a:hlink>
        <a:srgbClr val="009EE0"/>
      </a:hlink>
      <a:folHlink>
        <a:srgbClr val="006AB3"/>
      </a:folHlink>
    </a:clrScheme>
    <a:fontScheme name="TUD_Open Sans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18_Präsentationsvorlage_TUD_4zu3.potx" id="{1C544723-7F2E-418A-9E3B-CED191FDBF2D}" vid="{87D4FD80-0831-4EA3-9991-881292BE93D6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659</Words>
  <Application>Microsoft Office PowerPoint</Application>
  <PresentationFormat>Bildschirmpräsentation (4:3)</PresentationFormat>
  <Paragraphs>175</Paragraphs>
  <Slides>23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32" baseType="lpstr">
      <vt:lpstr>Wingdings</vt:lpstr>
      <vt:lpstr>Open Sans Light</vt:lpstr>
      <vt:lpstr>Open Sans Semibold</vt:lpstr>
      <vt:lpstr>Symbol</vt:lpstr>
      <vt:lpstr>Arial</vt:lpstr>
      <vt:lpstr>Open Sans</vt:lpstr>
      <vt:lpstr>Calibri</vt:lpstr>
      <vt:lpstr>Open Sans Extrabold</vt:lpstr>
      <vt:lpstr>TUD_2018</vt:lpstr>
      <vt:lpstr>Präsentationsvorlagen im CD der TU Dresden</vt:lpstr>
      <vt:lpstr>Inhalte des Beispielfoliensatzes</vt:lpstr>
      <vt:lpstr>Elemente des Corporate Design </vt:lpstr>
      <vt:lpstr>Logo Nutzungshinweise und Platzierung</vt:lpstr>
      <vt:lpstr>Hausschrift Open Sans</vt:lpstr>
      <vt:lpstr>Farben Grundfarben und Varianten</vt:lpstr>
      <vt:lpstr>Raster für Präsentationsvorlagen</vt:lpstr>
      <vt:lpstr>Vorlagedatei speichern</vt:lpstr>
      <vt:lpstr>Design  speichern </vt:lpstr>
      <vt:lpstr>Masterfolien  anpassen</vt:lpstr>
      <vt:lpstr>PowerPoint-Vorlage  als .potx-Datei speichern </vt:lpstr>
      <vt:lpstr>Hinweise  zur Arbeit mit der Präsentationsvorlage</vt:lpstr>
      <vt:lpstr>Neue Datei  erstellen </vt:lpstr>
      <vt:lpstr>Arbeiten mit der Präsentationsvorlage </vt:lpstr>
      <vt:lpstr>Texte  über Listenebene formatieren  </vt:lpstr>
      <vt:lpstr>Barrierefrei  kommunizieren</vt:lpstr>
      <vt:lpstr>weitere Beispielseiten  mit Inhalten der TU Dresden</vt:lpstr>
      <vt:lpstr>Technische Universität  Dresden</vt:lpstr>
      <vt:lpstr>Diagramme monochrom</vt:lpstr>
      <vt:lpstr>Diagramme mehrfarbig</vt:lpstr>
      <vt:lpstr>Infografiken mittels Smartart</vt:lpstr>
      <vt:lpstr>Netzwerk  DRESDEN-concept </vt:lpstr>
      <vt:lpstr>DRESDEN-concept Exzellenz aus Wissenschaft und Kultur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Präsentationsvorlagen im CD der TU Dresden</dc:title>
  <dc:creator>Corporate Design TUD</dc:creator>
  <cp:lastModifiedBy>Knöfel,Anja</cp:lastModifiedBy>
  <cp:revision>28</cp:revision>
  <dcterms:created xsi:type="dcterms:W3CDTF">2018-01-16T20:04:07Z</dcterms:created>
  <dcterms:modified xsi:type="dcterms:W3CDTF">2018-01-19T14:54:20Z</dcterms:modified>
</cp:coreProperties>
</file>