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60" r:id="rId4"/>
    <p:sldId id="258" r:id="rId5"/>
    <p:sldId id="259" r:id="rId6"/>
    <p:sldId id="261" r:id="rId7"/>
    <p:sldId id="264" r:id="rId8"/>
    <p:sldId id="265" r:id="rId9"/>
    <p:sldId id="263" r:id="rId10"/>
    <p:sldId id="262" r:id="rId11"/>
    <p:sldId id="267" r:id="rId12"/>
    <p:sldId id="268" r:id="rId13"/>
    <p:sldId id="272" r:id="rId14"/>
    <p:sldId id="270" r:id="rId15"/>
    <p:sldId id="271" r:id="rId16"/>
    <p:sldId id="269" r:id="rId17"/>
    <p:sldId id="266" r:id="rId18"/>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81390" autoAdjust="0"/>
  </p:normalViewPr>
  <p:slideViewPr>
    <p:cSldViewPr snapToGrid="0">
      <p:cViewPr varScale="1">
        <p:scale>
          <a:sx n="60" d="100"/>
          <a:sy n="60" d="100"/>
        </p:scale>
        <p:origin x="72" y="12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95F36F-A05E-4871-9327-04B449B87432}" type="datetimeFigureOut">
              <a:rPr lang="de-DE" smtClean="0"/>
              <a:t>13.05.2020</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53B961-4005-4FE4-A260-A520C17AD4A9}" type="slidenum">
              <a:rPr lang="de-DE" smtClean="0"/>
              <a:t>‹Nr.›</a:t>
            </a:fld>
            <a:endParaRPr lang="de-DE"/>
          </a:p>
        </p:txBody>
      </p:sp>
    </p:spTree>
    <p:extLst>
      <p:ext uri="{BB962C8B-B14F-4D97-AF65-F5344CB8AC3E}">
        <p14:creationId xmlns:p14="http://schemas.microsoft.com/office/powerpoint/2010/main" val="41682429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keine BF Analysen, da kein substantieller Unterschied zur </a:t>
            </a:r>
            <a:r>
              <a:rPr lang="de-DE" dirty="0" err="1"/>
              <a:t>Frequentistischen</a:t>
            </a:r>
            <a:r>
              <a:rPr lang="de-DE" dirty="0"/>
              <a:t> Analysen – hierfür Artikel konsultieren</a:t>
            </a:r>
          </a:p>
        </p:txBody>
      </p:sp>
      <p:sp>
        <p:nvSpPr>
          <p:cNvPr id="4" name="Foliennummernplatzhalter 3"/>
          <p:cNvSpPr>
            <a:spLocks noGrp="1"/>
          </p:cNvSpPr>
          <p:nvPr>
            <p:ph type="sldNum" sz="quarter" idx="5"/>
          </p:nvPr>
        </p:nvSpPr>
        <p:spPr/>
        <p:txBody>
          <a:bodyPr/>
          <a:lstStyle/>
          <a:p>
            <a:fld id="{6B53B961-4005-4FE4-A260-A520C17AD4A9}" type="slidenum">
              <a:rPr lang="de-DE" smtClean="0"/>
              <a:t>3</a:t>
            </a:fld>
            <a:endParaRPr lang="de-DE"/>
          </a:p>
        </p:txBody>
      </p:sp>
    </p:spTree>
    <p:extLst>
      <p:ext uri="{BB962C8B-B14F-4D97-AF65-F5344CB8AC3E}">
        <p14:creationId xmlns:p14="http://schemas.microsoft.com/office/powerpoint/2010/main" val="1457441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investigators independently conduct 100 studies, and each investigator replicates any significant result. If replication is successful, both studies are published. The scientific community (represented by orange shading) then determines which of those replicated findings are deemed interesting based on a stochastic decision rule.</a:t>
            </a:r>
          </a:p>
          <a:p>
            <a:endParaRPr lang="en-US" dirty="0"/>
          </a:p>
          <a:p>
            <a:r>
              <a:rPr lang="en-US" dirty="0"/>
              <a:t>investigators independently conduct 100 studies, and any significant result is published without replication. The scientific community (orange shading) then determines which of those findings of unknown replicability are deemed interesting, and hence worthy of replication, based on the same stochastic decision rule.</a:t>
            </a:r>
            <a:endParaRPr lang="de-DE" dirty="0"/>
          </a:p>
        </p:txBody>
      </p:sp>
      <p:sp>
        <p:nvSpPr>
          <p:cNvPr id="4" name="Foliennummernplatzhalter 3"/>
          <p:cNvSpPr>
            <a:spLocks noGrp="1"/>
          </p:cNvSpPr>
          <p:nvPr>
            <p:ph type="sldNum" sz="quarter" idx="5"/>
          </p:nvPr>
        </p:nvSpPr>
        <p:spPr/>
        <p:txBody>
          <a:bodyPr/>
          <a:lstStyle/>
          <a:p>
            <a:fld id="{6B53B961-4005-4FE4-A260-A520C17AD4A9}" type="slidenum">
              <a:rPr lang="de-DE" smtClean="0"/>
              <a:t>4</a:t>
            </a:fld>
            <a:endParaRPr lang="de-DE"/>
          </a:p>
        </p:txBody>
      </p:sp>
    </p:spTree>
    <p:extLst>
      <p:ext uri="{BB962C8B-B14F-4D97-AF65-F5344CB8AC3E}">
        <p14:creationId xmlns:p14="http://schemas.microsoft.com/office/powerpoint/2010/main" val="33067701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The best-fitting Pareto distribution is represented by the solid red line. The threshold centered on the 90th percentile of the fitted distribution is indicated by the vertical dashed line. The three logistic functions are centered on the threshold but have different temperatures (see legend). They determine the probability of the scientific community finding a phenomenon to be of interest. In the simulation, each finding is associated with a random draw from the best-fitting Pareto distribution, which is then converted into a probability of interest using the appropriate logistic decision function</a:t>
            </a:r>
            <a:endParaRPr lang="de-DE" dirty="0"/>
          </a:p>
        </p:txBody>
      </p:sp>
      <p:sp>
        <p:nvSpPr>
          <p:cNvPr id="4" name="Foliennummernplatzhalter 3"/>
          <p:cNvSpPr>
            <a:spLocks noGrp="1"/>
          </p:cNvSpPr>
          <p:nvPr>
            <p:ph type="sldNum" sz="quarter" idx="5"/>
          </p:nvPr>
        </p:nvSpPr>
        <p:spPr/>
        <p:txBody>
          <a:bodyPr/>
          <a:lstStyle/>
          <a:p>
            <a:fld id="{6B53B961-4005-4FE4-A260-A520C17AD4A9}" type="slidenum">
              <a:rPr lang="de-DE" smtClean="0"/>
              <a:t>5</a:t>
            </a:fld>
            <a:endParaRPr lang="de-DE"/>
          </a:p>
        </p:txBody>
      </p:sp>
    </p:spTree>
    <p:extLst>
      <p:ext uri="{BB962C8B-B14F-4D97-AF65-F5344CB8AC3E}">
        <p14:creationId xmlns:p14="http://schemas.microsoft.com/office/powerpoint/2010/main" val="7555724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In each panel, the gray contours illustrate the location of true effects (randomly chosen for each replication) and the red lines outline the space of experiments actually conducted as determined by the theory. Unlike in discovery-oriented research, true effects and experiments cluster together. The quality of the theory (determined by parameter ρ) is reflected in the overlap between the true state of the world (gray cluster) and the experiments (red cluster)</a:t>
            </a:r>
            <a:endParaRPr lang="de-DE" dirty="0"/>
          </a:p>
          <a:p>
            <a:endParaRPr lang="de-DE" dirty="0"/>
          </a:p>
        </p:txBody>
      </p:sp>
      <p:sp>
        <p:nvSpPr>
          <p:cNvPr id="4" name="Foliennummernplatzhalter 3"/>
          <p:cNvSpPr>
            <a:spLocks noGrp="1"/>
          </p:cNvSpPr>
          <p:nvPr>
            <p:ph type="sldNum" sz="quarter" idx="5"/>
          </p:nvPr>
        </p:nvSpPr>
        <p:spPr/>
        <p:txBody>
          <a:bodyPr/>
          <a:lstStyle/>
          <a:p>
            <a:fld id="{6B53B961-4005-4FE4-A260-A520C17AD4A9}" type="slidenum">
              <a:rPr lang="de-DE" smtClean="0"/>
              <a:t>9</a:t>
            </a:fld>
            <a:endParaRPr lang="de-DE"/>
          </a:p>
        </p:txBody>
      </p:sp>
    </p:spTree>
    <p:extLst>
      <p:ext uri="{BB962C8B-B14F-4D97-AF65-F5344CB8AC3E}">
        <p14:creationId xmlns:p14="http://schemas.microsoft.com/office/powerpoint/2010/main" val="38304737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In all panels, the thickness of lines and size of plotting symbols indicates the value of ρ, which captures overlap between the theory and reality. In increasing order of thickness, ρ was 0.1, 0.5, and 1.0.</a:t>
            </a:r>
            <a:endParaRPr lang="de-DE" dirty="0"/>
          </a:p>
        </p:txBody>
      </p:sp>
      <p:sp>
        <p:nvSpPr>
          <p:cNvPr id="4" name="Foliennummernplatzhalter 3"/>
          <p:cNvSpPr>
            <a:spLocks noGrp="1"/>
          </p:cNvSpPr>
          <p:nvPr>
            <p:ph type="sldNum" sz="quarter" idx="5"/>
          </p:nvPr>
        </p:nvSpPr>
        <p:spPr/>
        <p:txBody>
          <a:bodyPr/>
          <a:lstStyle/>
          <a:p>
            <a:fld id="{6B53B961-4005-4FE4-A260-A520C17AD4A9}" type="slidenum">
              <a:rPr lang="de-DE" smtClean="0"/>
              <a:t>10</a:t>
            </a:fld>
            <a:endParaRPr lang="de-DE"/>
          </a:p>
        </p:txBody>
      </p:sp>
    </p:spTree>
    <p:extLst>
      <p:ext uri="{BB962C8B-B14F-4D97-AF65-F5344CB8AC3E}">
        <p14:creationId xmlns:p14="http://schemas.microsoft.com/office/powerpoint/2010/main" val="17278479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20927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43979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276163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09934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6311251-6980-42C1-9D9D-1AFD9AD29330}"/>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563C1E8E-EC87-4B5E-BDBE-B25FD02624B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18E74096-0A12-4F55-B9D0-905E5953B8FD}"/>
              </a:ext>
            </a:extLst>
          </p:cNvPr>
          <p:cNvSpPr>
            <a:spLocks noGrp="1"/>
          </p:cNvSpPr>
          <p:nvPr>
            <p:ph type="dt" sz="half" idx="10"/>
          </p:nvPr>
        </p:nvSpPr>
        <p:spPr/>
        <p:txBody>
          <a:bodyPr/>
          <a:lstStyle/>
          <a:p>
            <a:fld id="{AFCDCF88-6E15-4933-9C45-0AD0E1150C47}" type="datetimeFigureOut">
              <a:rPr lang="de-DE" smtClean="0"/>
              <a:t>13.05.2020</a:t>
            </a:fld>
            <a:endParaRPr lang="de-DE"/>
          </a:p>
        </p:txBody>
      </p:sp>
      <p:sp>
        <p:nvSpPr>
          <p:cNvPr id="5" name="Fußzeilenplatzhalter 4">
            <a:extLst>
              <a:ext uri="{FF2B5EF4-FFF2-40B4-BE49-F238E27FC236}">
                <a16:creationId xmlns:a16="http://schemas.microsoft.com/office/drawing/2014/main" id="{AA163FD0-B9FB-451D-949C-D6E464596612}"/>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47233C50-7474-42DC-BD2A-F9A3EA44E14A}"/>
              </a:ext>
            </a:extLst>
          </p:cNvPr>
          <p:cNvSpPr>
            <a:spLocks noGrp="1"/>
          </p:cNvSpPr>
          <p:nvPr>
            <p:ph type="sldNum" sz="quarter" idx="12"/>
          </p:nvPr>
        </p:nvSpPr>
        <p:spPr/>
        <p:txBody>
          <a:bodyPr/>
          <a:lstStyle/>
          <a:p>
            <a:fld id="{7D40834C-C468-4550-BC80-5384E599A26A}" type="slidenum">
              <a:rPr lang="de-DE" smtClean="0"/>
              <a:t>‹Nr.›</a:t>
            </a:fld>
            <a:endParaRPr lang="de-DE"/>
          </a:p>
        </p:txBody>
      </p:sp>
    </p:spTree>
    <p:extLst>
      <p:ext uri="{BB962C8B-B14F-4D97-AF65-F5344CB8AC3E}">
        <p14:creationId xmlns:p14="http://schemas.microsoft.com/office/powerpoint/2010/main" val="40827414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0597374-5A05-4564-88E4-053FDC434E47}"/>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A08EC36E-2EAC-416D-9EFD-3BF42B750EA5}"/>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C41DF1C7-345F-44A8-B690-CEE8402AF8DE}"/>
              </a:ext>
            </a:extLst>
          </p:cNvPr>
          <p:cNvSpPr>
            <a:spLocks noGrp="1"/>
          </p:cNvSpPr>
          <p:nvPr>
            <p:ph type="dt" sz="half" idx="10"/>
          </p:nvPr>
        </p:nvSpPr>
        <p:spPr/>
        <p:txBody>
          <a:bodyPr/>
          <a:lstStyle/>
          <a:p>
            <a:fld id="{AFCDCF88-6E15-4933-9C45-0AD0E1150C47}" type="datetimeFigureOut">
              <a:rPr lang="de-DE" smtClean="0"/>
              <a:t>13.05.2020</a:t>
            </a:fld>
            <a:endParaRPr lang="de-DE"/>
          </a:p>
        </p:txBody>
      </p:sp>
      <p:sp>
        <p:nvSpPr>
          <p:cNvPr id="5" name="Fußzeilenplatzhalter 4">
            <a:extLst>
              <a:ext uri="{FF2B5EF4-FFF2-40B4-BE49-F238E27FC236}">
                <a16:creationId xmlns:a16="http://schemas.microsoft.com/office/drawing/2014/main" id="{2CB9AA2E-28EF-4DF6-83CF-14C958635B1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997B4430-8A13-4C2D-8746-98C1026A4428}"/>
              </a:ext>
            </a:extLst>
          </p:cNvPr>
          <p:cNvSpPr>
            <a:spLocks noGrp="1"/>
          </p:cNvSpPr>
          <p:nvPr>
            <p:ph type="sldNum" sz="quarter" idx="12"/>
          </p:nvPr>
        </p:nvSpPr>
        <p:spPr/>
        <p:txBody>
          <a:bodyPr/>
          <a:lstStyle/>
          <a:p>
            <a:fld id="{7D40834C-C468-4550-BC80-5384E599A26A}" type="slidenum">
              <a:rPr lang="de-DE" smtClean="0"/>
              <a:t>‹Nr.›</a:t>
            </a:fld>
            <a:endParaRPr lang="de-DE"/>
          </a:p>
        </p:txBody>
      </p:sp>
    </p:spTree>
    <p:extLst>
      <p:ext uri="{BB962C8B-B14F-4D97-AF65-F5344CB8AC3E}">
        <p14:creationId xmlns:p14="http://schemas.microsoft.com/office/powerpoint/2010/main" val="37085933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AFDDB3A-6ED0-4043-98B7-28B9C6A371B2}"/>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73FC6F8E-4858-4D62-A30A-D2E4F67F0CB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F3BB01E7-8555-4A74-87F2-264B7FC48585}"/>
              </a:ext>
            </a:extLst>
          </p:cNvPr>
          <p:cNvSpPr>
            <a:spLocks noGrp="1"/>
          </p:cNvSpPr>
          <p:nvPr>
            <p:ph type="dt" sz="half" idx="10"/>
          </p:nvPr>
        </p:nvSpPr>
        <p:spPr/>
        <p:txBody>
          <a:bodyPr/>
          <a:lstStyle/>
          <a:p>
            <a:fld id="{AFCDCF88-6E15-4933-9C45-0AD0E1150C47}" type="datetimeFigureOut">
              <a:rPr lang="de-DE" smtClean="0"/>
              <a:t>13.05.2020</a:t>
            </a:fld>
            <a:endParaRPr lang="de-DE"/>
          </a:p>
        </p:txBody>
      </p:sp>
      <p:sp>
        <p:nvSpPr>
          <p:cNvPr id="5" name="Fußzeilenplatzhalter 4">
            <a:extLst>
              <a:ext uri="{FF2B5EF4-FFF2-40B4-BE49-F238E27FC236}">
                <a16:creationId xmlns:a16="http://schemas.microsoft.com/office/drawing/2014/main" id="{359293AD-4512-47ED-89A1-09E22D129CAE}"/>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06FED1E0-F9F5-439B-9A4B-50A71A1CD72C}"/>
              </a:ext>
            </a:extLst>
          </p:cNvPr>
          <p:cNvSpPr>
            <a:spLocks noGrp="1"/>
          </p:cNvSpPr>
          <p:nvPr>
            <p:ph type="sldNum" sz="quarter" idx="12"/>
          </p:nvPr>
        </p:nvSpPr>
        <p:spPr/>
        <p:txBody>
          <a:bodyPr/>
          <a:lstStyle/>
          <a:p>
            <a:fld id="{7D40834C-C468-4550-BC80-5384E599A26A}" type="slidenum">
              <a:rPr lang="de-DE" smtClean="0"/>
              <a:t>‹Nr.›</a:t>
            </a:fld>
            <a:endParaRPr lang="de-DE"/>
          </a:p>
        </p:txBody>
      </p:sp>
    </p:spTree>
    <p:extLst>
      <p:ext uri="{BB962C8B-B14F-4D97-AF65-F5344CB8AC3E}">
        <p14:creationId xmlns:p14="http://schemas.microsoft.com/office/powerpoint/2010/main" val="14899125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B8CDF99-E17C-4616-927F-8F734C600B99}"/>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D65B2057-FC92-4876-A85E-1807940A9D69}"/>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2E83975D-4845-492E-B67D-F44F90B742BD}"/>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0B97E011-3D85-4836-9377-3B794D66B9FE}"/>
              </a:ext>
            </a:extLst>
          </p:cNvPr>
          <p:cNvSpPr>
            <a:spLocks noGrp="1"/>
          </p:cNvSpPr>
          <p:nvPr>
            <p:ph type="dt" sz="half" idx="10"/>
          </p:nvPr>
        </p:nvSpPr>
        <p:spPr/>
        <p:txBody>
          <a:bodyPr/>
          <a:lstStyle/>
          <a:p>
            <a:fld id="{AFCDCF88-6E15-4933-9C45-0AD0E1150C47}" type="datetimeFigureOut">
              <a:rPr lang="de-DE" smtClean="0"/>
              <a:t>13.05.2020</a:t>
            </a:fld>
            <a:endParaRPr lang="de-DE"/>
          </a:p>
        </p:txBody>
      </p:sp>
      <p:sp>
        <p:nvSpPr>
          <p:cNvPr id="6" name="Fußzeilenplatzhalter 5">
            <a:extLst>
              <a:ext uri="{FF2B5EF4-FFF2-40B4-BE49-F238E27FC236}">
                <a16:creationId xmlns:a16="http://schemas.microsoft.com/office/drawing/2014/main" id="{F6AFC231-8063-4161-AD8D-59C1C85AD674}"/>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AC351902-299B-4870-9FFD-361D73FBC402}"/>
              </a:ext>
            </a:extLst>
          </p:cNvPr>
          <p:cNvSpPr>
            <a:spLocks noGrp="1"/>
          </p:cNvSpPr>
          <p:nvPr>
            <p:ph type="sldNum" sz="quarter" idx="12"/>
          </p:nvPr>
        </p:nvSpPr>
        <p:spPr/>
        <p:txBody>
          <a:bodyPr/>
          <a:lstStyle/>
          <a:p>
            <a:fld id="{7D40834C-C468-4550-BC80-5384E599A26A}" type="slidenum">
              <a:rPr lang="de-DE" smtClean="0"/>
              <a:t>‹Nr.›</a:t>
            </a:fld>
            <a:endParaRPr lang="de-DE"/>
          </a:p>
        </p:txBody>
      </p:sp>
    </p:spTree>
    <p:extLst>
      <p:ext uri="{BB962C8B-B14F-4D97-AF65-F5344CB8AC3E}">
        <p14:creationId xmlns:p14="http://schemas.microsoft.com/office/powerpoint/2010/main" val="29713313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C631A2-5FFD-4516-9C6E-63860FECD65E}"/>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8C7DC3F6-F321-47B1-88BC-EE8692DCA1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C3E05911-22B8-4BAB-B6BC-D91ABB2486EC}"/>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3C50166C-866E-47AA-925C-C76DA26D91E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8132F68B-83E8-4F29-9EC6-FBB7EFDAACB5}"/>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53201DD9-9D5A-4A63-A1C0-07F2FFBA16B9}"/>
              </a:ext>
            </a:extLst>
          </p:cNvPr>
          <p:cNvSpPr>
            <a:spLocks noGrp="1"/>
          </p:cNvSpPr>
          <p:nvPr>
            <p:ph type="dt" sz="half" idx="10"/>
          </p:nvPr>
        </p:nvSpPr>
        <p:spPr/>
        <p:txBody>
          <a:bodyPr/>
          <a:lstStyle/>
          <a:p>
            <a:fld id="{AFCDCF88-6E15-4933-9C45-0AD0E1150C47}" type="datetimeFigureOut">
              <a:rPr lang="de-DE" smtClean="0"/>
              <a:t>13.05.2020</a:t>
            </a:fld>
            <a:endParaRPr lang="de-DE"/>
          </a:p>
        </p:txBody>
      </p:sp>
      <p:sp>
        <p:nvSpPr>
          <p:cNvPr id="8" name="Fußzeilenplatzhalter 7">
            <a:extLst>
              <a:ext uri="{FF2B5EF4-FFF2-40B4-BE49-F238E27FC236}">
                <a16:creationId xmlns:a16="http://schemas.microsoft.com/office/drawing/2014/main" id="{2FA510F0-232C-4D90-B8BB-EFF85A69EBAF}"/>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ACACB2F1-CFE6-426E-9CA1-56ECCF449082}"/>
              </a:ext>
            </a:extLst>
          </p:cNvPr>
          <p:cNvSpPr>
            <a:spLocks noGrp="1"/>
          </p:cNvSpPr>
          <p:nvPr>
            <p:ph type="sldNum" sz="quarter" idx="12"/>
          </p:nvPr>
        </p:nvSpPr>
        <p:spPr/>
        <p:txBody>
          <a:bodyPr/>
          <a:lstStyle/>
          <a:p>
            <a:fld id="{7D40834C-C468-4550-BC80-5384E599A26A}" type="slidenum">
              <a:rPr lang="de-DE" smtClean="0"/>
              <a:t>‹Nr.›</a:t>
            </a:fld>
            <a:endParaRPr lang="de-DE"/>
          </a:p>
        </p:txBody>
      </p:sp>
    </p:spTree>
    <p:extLst>
      <p:ext uri="{BB962C8B-B14F-4D97-AF65-F5344CB8AC3E}">
        <p14:creationId xmlns:p14="http://schemas.microsoft.com/office/powerpoint/2010/main" val="36729315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D087CC-32D3-4D10-810F-4E1AA2EA1C8E}"/>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E8E2EE88-F2ED-4B0A-8D4D-BDF2EEAA5F94}"/>
              </a:ext>
            </a:extLst>
          </p:cNvPr>
          <p:cNvSpPr>
            <a:spLocks noGrp="1"/>
          </p:cNvSpPr>
          <p:nvPr>
            <p:ph type="dt" sz="half" idx="10"/>
          </p:nvPr>
        </p:nvSpPr>
        <p:spPr/>
        <p:txBody>
          <a:bodyPr/>
          <a:lstStyle/>
          <a:p>
            <a:fld id="{AFCDCF88-6E15-4933-9C45-0AD0E1150C47}" type="datetimeFigureOut">
              <a:rPr lang="de-DE" smtClean="0"/>
              <a:t>13.05.2020</a:t>
            </a:fld>
            <a:endParaRPr lang="de-DE"/>
          </a:p>
        </p:txBody>
      </p:sp>
      <p:sp>
        <p:nvSpPr>
          <p:cNvPr id="4" name="Fußzeilenplatzhalter 3">
            <a:extLst>
              <a:ext uri="{FF2B5EF4-FFF2-40B4-BE49-F238E27FC236}">
                <a16:creationId xmlns:a16="http://schemas.microsoft.com/office/drawing/2014/main" id="{0F1D0480-3D28-41AC-A47E-DF087D045470}"/>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1487769D-55FA-4B1D-8594-09A350EF3D90}"/>
              </a:ext>
            </a:extLst>
          </p:cNvPr>
          <p:cNvSpPr>
            <a:spLocks noGrp="1"/>
          </p:cNvSpPr>
          <p:nvPr>
            <p:ph type="sldNum" sz="quarter" idx="12"/>
          </p:nvPr>
        </p:nvSpPr>
        <p:spPr/>
        <p:txBody>
          <a:bodyPr/>
          <a:lstStyle/>
          <a:p>
            <a:fld id="{7D40834C-C468-4550-BC80-5384E599A26A}" type="slidenum">
              <a:rPr lang="de-DE" smtClean="0"/>
              <a:t>‹Nr.›</a:t>
            </a:fld>
            <a:endParaRPr lang="de-DE"/>
          </a:p>
        </p:txBody>
      </p:sp>
    </p:spTree>
    <p:extLst>
      <p:ext uri="{BB962C8B-B14F-4D97-AF65-F5344CB8AC3E}">
        <p14:creationId xmlns:p14="http://schemas.microsoft.com/office/powerpoint/2010/main" val="17209568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21A0C468-ED1F-4645-838C-53B26B09D124}"/>
              </a:ext>
            </a:extLst>
          </p:cNvPr>
          <p:cNvSpPr>
            <a:spLocks noGrp="1"/>
          </p:cNvSpPr>
          <p:nvPr>
            <p:ph type="dt" sz="half" idx="10"/>
          </p:nvPr>
        </p:nvSpPr>
        <p:spPr/>
        <p:txBody>
          <a:bodyPr/>
          <a:lstStyle/>
          <a:p>
            <a:fld id="{AFCDCF88-6E15-4933-9C45-0AD0E1150C47}" type="datetimeFigureOut">
              <a:rPr lang="de-DE" smtClean="0"/>
              <a:t>13.05.2020</a:t>
            </a:fld>
            <a:endParaRPr lang="de-DE"/>
          </a:p>
        </p:txBody>
      </p:sp>
      <p:sp>
        <p:nvSpPr>
          <p:cNvPr id="3" name="Fußzeilenplatzhalter 2">
            <a:extLst>
              <a:ext uri="{FF2B5EF4-FFF2-40B4-BE49-F238E27FC236}">
                <a16:creationId xmlns:a16="http://schemas.microsoft.com/office/drawing/2014/main" id="{54D6A7C2-2E15-498F-9112-DD512D827907}"/>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28D0407F-F70C-4DD6-92C0-CB72E2E61EC6}"/>
              </a:ext>
            </a:extLst>
          </p:cNvPr>
          <p:cNvSpPr>
            <a:spLocks noGrp="1"/>
          </p:cNvSpPr>
          <p:nvPr>
            <p:ph type="sldNum" sz="quarter" idx="12"/>
          </p:nvPr>
        </p:nvSpPr>
        <p:spPr/>
        <p:txBody>
          <a:bodyPr/>
          <a:lstStyle/>
          <a:p>
            <a:fld id="{7D40834C-C468-4550-BC80-5384E599A26A}" type="slidenum">
              <a:rPr lang="de-DE" smtClean="0"/>
              <a:t>‹Nr.›</a:t>
            </a:fld>
            <a:endParaRPr lang="de-DE"/>
          </a:p>
        </p:txBody>
      </p:sp>
    </p:spTree>
    <p:extLst>
      <p:ext uri="{BB962C8B-B14F-4D97-AF65-F5344CB8AC3E}">
        <p14:creationId xmlns:p14="http://schemas.microsoft.com/office/powerpoint/2010/main" val="17203345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4E7C98-A51B-450A-AA14-8BA1BDEAD8BE}"/>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265BBD5F-06FC-4EE6-874F-D42AE15D2EE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059533F1-DCB4-449E-BD42-49D8BAB954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AA4D5150-7C6F-4772-87EE-D003CBECD35B}"/>
              </a:ext>
            </a:extLst>
          </p:cNvPr>
          <p:cNvSpPr>
            <a:spLocks noGrp="1"/>
          </p:cNvSpPr>
          <p:nvPr>
            <p:ph type="dt" sz="half" idx="10"/>
          </p:nvPr>
        </p:nvSpPr>
        <p:spPr/>
        <p:txBody>
          <a:bodyPr/>
          <a:lstStyle/>
          <a:p>
            <a:fld id="{AFCDCF88-6E15-4933-9C45-0AD0E1150C47}" type="datetimeFigureOut">
              <a:rPr lang="de-DE" smtClean="0"/>
              <a:t>13.05.2020</a:t>
            </a:fld>
            <a:endParaRPr lang="de-DE"/>
          </a:p>
        </p:txBody>
      </p:sp>
      <p:sp>
        <p:nvSpPr>
          <p:cNvPr id="6" name="Fußzeilenplatzhalter 5">
            <a:extLst>
              <a:ext uri="{FF2B5EF4-FFF2-40B4-BE49-F238E27FC236}">
                <a16:creationId xmlns:a16="http://schemas.microsoft.com/office/drawing/2014/main" id="{64EC4082-9B27-4D86-9184-A71596922EA5}"/>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5245A422-E5EB-4AE1-855B-6B6F37249466}"/>
              </a:ext>
            </a:extLst>
          </p:cNvPr>
          <p:cNvSpPr>
            <a:spLocks noGrp="1"/>
          </p:cNvSpPr>
          <p:nvPr>
            <p:ph type="sldNum" sz="quarter" idx="12"/>
          </p:nvPr>
        </p:nvSpPr>
        <p:spPr/>
        <p:txBody>
          <a:bodyPr/>
          <a:lstStyle/>
          <a:p>
            <a:fld id="{7D40834C-C468-4550-BC80-5384E599A26A}" type="slidenum">
              <a:rPr lang="de-DE" smtClean="0"/>
              <a:t>‹Nr.›</a:t>
            </a:fld>
            <a:endParaRPr lang="de-DE"/>
          </a:p>
        </p:txBody>
      </p:sp>
    </p:spTree>
    <p:extLst>
      <p:ext uri="{BB962C8B-B14F-4D97-AF65-F5344CB8AC3E}">
        <p14:creationId xmlns:p14="http://schemas.microsoft.com/office/powerpoint/2010/main" val="30238451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7E40F70-9F73-4A3E-9FEA-087CDB57E37B}"/>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88801977-4032-4F32-97CF-0F88676E0B2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FF71294F-64B2-4C63-BF29-FD84DB2B61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020D7686-E7ED-4BBA-8D63-DACB72EE357B}"/>
              </a:ext>
            </a:extLst>
          </p:cNvPr>
          <p:cNvSpPr>
            <a:spLocks noGrp="1"/>
          </p:cNvSpPr>
          <p:nvPr>
            <p:ph type="dt" sz="half" idx="10"/>
          </p:nvPr>
        </p:nvSpPr>
        <p:spPr/>
        <p:txBody>
          <a:bodyPr/>
          <a:lstStyle/>
          <a:p>
            <a:fld id="{AFCDCF88-6E15-4933-9C45-0AD0E1150C47}" type="datetimeFigureOut">
              <a:rPr lang="de-DE" smtClean="0"/>
              <a:t>13.05.2020</a:t>
            </a:fld>
            <a:endParaRPr lang="de-DE"/>
          </a:p>
        </p:txBody>
      </p:sp>
      <p:sp>
        <p:nvSpPr>
          <p:cNvPr id="6" name="Fußzeilenplatzhalter 5">
            <a:extLst>
              <a:ext uri="{FF2B5EF4-FFF2-40B4-BE49-F238E27FC236}">
                <a16:creationId xmlns:a16="http://schemas.microsoft.com/office/drawing/2014/main" id="{31AAD631-5B2C-4B2D-B332-D77009CD714B}"/>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311D8892-7D46-4619-883B-F26F99864A6C}"/>
              </a:ext>
            </a:extLst>
          </p:cNvPr>
          <p:cNvSpPr>
            <a:spLocks noGrp="1"/>
          </p:cNvSpPr>
          <p:nvPr>
            <p:ph type="sldNum" sz="quarter" idx="12"/>
          </p:nvPr>
        </p:nvSpPr>
        <p:spPr/>
        <p:txBody>
          <a:bodyPr/>
          <a:lstStyle/>
          <a:p>
            <a:fld id="{7D40834C-C468-4550-BC80-5384E599A26A}" type="slidenum">
              <a:rPr lang="de-DE" smtClean="0"/>
              <a:t>‹Nr.›</a:t>
            </a:fld>
            <a:endParaRPr lang="de-DE"/>
          </a:p>
        </p:txBody>
      </p:sp>
    </p:spTree>
    <p:extLst>
      <p:ext uri="{BB962C8B-B14F-4D97-AF65-F5344CB8AC3E}">
        <p14:creationId xmlns:p14="http://schemas.microsoft.com/office/powerpoint/2010/main" val="36921101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5E0457-EBBE-4B9C-883B-D25C186F1B19}"/>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23E4E7FC-39F3-489D-88CD-D0B2EFA78B7F}"/>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3E7197D0-F35C-4D31-9E5B-B1C6F5946A9B}"/>
              </a:ext>
            </a:extLst>
          </p:cNvPr>
          <p:cNvSpPr>
            <a:spLocks noGrp="1"/>
          </p:cNvSpPr>
          <p:nvPr>
            <p:ph type="dt" sz="half" idx="10"/>
          </p:nvPr>
        </p:nvSpPr>
        <p:spPr/>
        <p:txBody>
          <a:bodyPr/>
          <a:lstStyle/>
          <a:p>
            <a:fld id="{AFCDCF88-6E15-4933-9C45-0AD0E1150C47}" type="datetimeFigureOut">
              <a:rPr lang="de-DE" smtClean="0"/>
              <a:t>13.05.2020</a:t>
            </a:fld>
            <a:endParaRPr lang="de-DE"/>
          </a:p>
        </p:txBody>
      </p:sp>
      <p:sp>
        <p:nvSpPr>
          <p:cNvPr id="5" name="Fußzeilenplatzhalter 4">
            <a:extLst>
              <a:ext uri="{FF2B5EF4-FFF2-40B4-BE49-F238E27FC236}">
                <a16:creationId xmlns:a16="http://schemas.microsoft.com/office/drawing/2014/main" id="{4B751370-465E-4B4B-858A-0F19C17C895C}"/>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051071D-45BA-48E7-BF4F-A2158FD5FEF3}"/>
              </a:ext>
            </a:extLst>
          </p:cNvPr>
          <p:cNvSpPr>
            <a:spLocks noGrp="1"/>
          </p:cNvSpPr>
          <p:nvPr>
            <p:ph type="sldNum" sz="quarter" idx="12"/>
          </p:nvPr>
        </p:nvSpPr>
        <p:spPr/>
        <p:txBody>
          <a:bodyPr/>
          <a:lstStyle/>
          <a:p>
            <a:fld id="{7D40834C-C468-4550-BC80-5384E599A26A}" type="slidenum">
              <a:rPr lang="de-DE" smtClean="0"/>
              <a:t>‹Nr.›</a:t>
            </a:fld>
            <a:endParaRPr lang="de-DE"/>
          </a:p>
        </p:txBody>
      </p:sp>
    </p:spTree>
    <p:extLst>
      <p:ext uri="{BB962C8B-B14F-4D97-AF65-F5344CB8AC3E}">
        <p14:creationId xmlns:p14="http://schemas.microsoft.com/office/powerpoint/2010/main" val="3654993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E2F83C92-4071-418A-8C6B-AC1F83B36AF3}"/>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F131C3EA-533F-4E98-928D-99E6C4FF81C0}"/>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3BC46402-4BDE-4325-BCD3-B29126C25BE8}"/>
              </a:ext>
            </a:extLst>
          </p:cNvPr>
          <p:cNvSpPr>
            <a:spLocks noGrp="1"/>
          </p:cNvSpPr>
          <p:nvPr>
            <p:ph type="dt" sz="half" idx="10"/>
          </p:nvPr>
        </p:nvSpPr>
        <p:spPr/>
        <p:txBody>
          <a:bodyPr/>
          <a:lstStyle/>
          <a:p>
            <a:fld id="{AFCDCF88-6E15-4933-9C45-0AD0E1150C47}" type="datetimeFigureOut">
              <a:rPr lang="de-DE" smtClean="0"/>
              <a:t>13.05.2020</a:t>
            </a:fld>
            <a:endParaRPr lang="de-DE"/>
          </a:p>
        </p:txBody>
      </p:sp>
      <p:sp>
        <p:nvSpPr>
          <p:cNvPr id="5" name="Fußzeilenplatzhalter 4">
            <a:extLst>
              <a:ext uri="{FF2B5EF4-FFF2-40B4-BE49-F238E27FC236}">
                <a16:creationId xmlns:a16="http://schemas.microsoft.com/office/drawing/2014/main" id="{A7670D23-2B6B-4F12-9188-0218D39E3EF4}"/>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3DE504B2-6E39-41C8-BAC8-4EF6C6E2CF4B}"/>
              </a:ext>
            </a:extLst>
          </p:cNvPr>
          <p:cNvSpPr>
            <a:spLocks noGrp="1"/>
          </p:cNvSpPr>
          <p:nvPr>
            <p:ph type="sldNum" sz="quarter" idx="12"/>
          </p:nvPr>
        </p:nvSpPr>
        <p:spPr/>
        <p:txBody>
          <a:bodyPr/>
          <a:lstStyle/>
          <a:p>
            <a:fld id="{7D40834C-C468-4550-BC80-5384E599A26A}" type="slidenum">
              <a:rPr lang="de-DE" smtClean="0"/>
              <a:t>‹Nr.›</a:t>
            </a:fld>
            <a:endParaRPr lang="de-DE"/>
          </a:p>
        </p:txBody>
      </p:sp>
    </p:spTree>
    <p:extLst>
      <p:ext uri="{BB962C8B-B14F-4D97-AF65-F5344CB8AC3E}">
        <p14:creationId xmlns:p14="http://schemas.microsoft.com/office/powerpoint/2010/main" val="19418152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8E8B53CB-1F3E-4789-9D07-88B9B748CEF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A6F33DBC-0D8F-4DB7-9560-AFAEE27FA13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0D650343-4C3A-4936-A16E-728A79A74FE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CDCF88-6E15-4933-9C45-0AD0E1150C47}" type="datetimeFigureOut">
              <a:rPr lang="de-DE" smtClean="0"/>
              <a:t>13.05.2020</a:t>
            </a:fld>
            <a:endParaRPr lang="de-DE"/>
          </a:p>
        </p:txBody>
      </p:sp>
      <p:sp>
        <p:nvSpPr>
          <p:cNvPr id="5" name="Fußzeilenplatzhalter 4">
            <a:extLst>
              <a:ext uri="{FF2B5EF4-FFF2-40B4-BE49-F238E27FC236}">
                <a16:creationId xmlns:a16="http://schemas.microsoft.com/office/drawing/2014/main" id="{15FE7AD6-A919-4905-A147-BE40D3D24F3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6D13D3FF-39C9-408B-BCD6-9F1B1B9A3F3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40834C-C468-4550-BC80-5384E599A26A}" type="slidenum">
              <a:rPr lang="de-DE" smtClean="0"/>
              <a:t>‹Nr.›</a:t>
            </a:fld>
            <a:endParaRPr lang="de-DE"/>
          </a:p>
        </p:txBody>
      </p:sp>
    </p:spTree>
    <p:extLst>
      <p:ext uri="{BB962C8B-B14F-4D97-AF65-F5344CB8AC3E}">
        <p14:creationId xmlns:p14="http://schemas.microsoft.com/office/powerpoint/2010/main" val="26370561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565247F-3F4D-4714-9B30-39957F0D098D}"/>
              </a:ext>
            </a:extLst>
          </p:cNvPr>
          <p:cNvSpPr>
            <a:spLocks noGrp="1"/>
          </p:cNvSpPr>
          <p:nvPr>
            <p:ph type="ctrTitle"/>
          </p:nvPr>
        </p:nvSpPr>
        <p:spPr/>
        <p:txBody>
          <a:bodyPr>
            <a:normAutofit fontScale="90000"/>
          </a:bodyPr>
          <a:lstStyle/>
          <a:p>
            <a:r>
              <a:rPr lang="de-DE" dirty="0"/>
              <a:t>„Low </a:t>
            </a:r>
            <a:r>
              <a:rPr lang="de-DE" dirty="0" err="1"/>
              <a:t>replicability</a:t>
            </a:r>
            <a:r>
              <a:rPr lang="de-DE" dirty="0"/>
              <a:t> </a:t>
            </a:r>
            <a:r>
              <a:rPr lang="de-DE" dirty="0" err="1"/>
              <a:t>can</a:t>
            </a:r>
            <a:r>
              <a:rPr lang="de-DE" dirty="0"/>
              <a:t> support robust and </a:t>
            </a:r>
            <a:r>
              <a:rPr lang="de-DE" dirty="0" err="1"/>
              <a:t>efficient</a:t>
            </a:r>
            <a:r>
              <a:rPr lang="de-DE" dirty="0"/>
              <a:t> </a:t>
            </a:r>
            <a:r>
              <a:rPr lang="de-DE" dirty="0" err="1"/>
              <a:t>science</a:t>
            </a:r>
            <a:r>
              <a:rPr lang="de-DE" dirty="0"/>
              <a:t>“</a:t>
            </a:r>
          </a:p>
        </p:txBody>
      </p:sp>
      <p:sp>
        <p:nvSpPr>
          <p:cNvPr id="3" name="Untertitel 2">
            <a:extLst>
              <a:ext uri="{FF2B5EF4-FFF2-40B4-BE49-F238E27FC236}">
                <a16:creationId xmlns:a16="http://schemas.microsoft.com/office/drawing/2014/main" id="{1C1260CC-1E45-4DCB-9887-72462022C6DA}"/>
              </a:ext>
            </a:extLst>
          </p:cNvPr>
          <p:cNvSpPr>
            <a:spLocks noGrp="1"/>
          </p:cNvSpPr>
          <p:nvPr>
            <p:ph type="subTitle" idx="1"/>
          </p:nvPr>
        </p:nvSpPr>
        <p:spPr>
          <a:xfrm>
            <a:off x="1524000" y="4131424"/>
            <a:ext cx="9144000" cy="1655762"/>
          </a:xfrm>
        </p:spPr>
        <p:txBody>
          <a:bodyPr/>
          <a:lstStyle/>
          <a:p>
            <a:r>
              <a:rPr lang="de-DE" dirty="0"/>
              <a:t>OSIP Journal Club</a:t>
            </a:r>
          </a:p>
          <a:p>
            <a:r>
              <a:rPr lang="de-DE" dirty="0"/>
              <a:t>Robert Miller</a:t>
            </a:r>
          </a:p>
          <a:p>
            <a:r>
              <a:rPr lang="de-DE" dirty="0"/>
              <a:t>16.05.2020</a:t>
            </a:r>
          </a:p>
        </p:txBody>
      </p:sp>
    </p:spTree>
    <p:extLst>
      <p:ext uri="{BB962C8B-B14F-4D97-AF65-F5344CB8AC3E}">
        <p14:creationId xmlns:p14="http://schemas.microsoft.com/office/powerpoint/2010/main" val="33932612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8E3CEBF-B8DB-4800-B54B-4FD790AECE02}"/>
              </a:ext>
            </a:extLst>
          </p:cNvPr>
          <p:cNvSpPr>
            <a:spLocks noGrp="1"/>
          </p:cNvSpPr>
          <p:nvPr>
            <p:ph type="title"/>
          </p:nvPr>
        </p:nvSpPr>
        <p:spPr/>
        <p:txBody>
          <a:bodyPr/>
          <a:lstStyle/>
          <a:p>
            <a:r>
              <a:rPr lang="de-DE" dirty="0"/>
              <a:t>Worum geht es heute?</a:t>
            </a:r>
          </a:p>
        </p:txBody>
      </p:sp>
      <p:sp>
        <p:nvSpPr>
          <p:cNvPr id="5" name="Rechteck 4">
            <a:extLst>
              <a:ext uri="{FF2B5EF4-FFF2-40B4-BE49-F238E27FC236}">
                <a16:creationId xmlns:a16="http://schemas.microsoft.com/office/drawing/2014/main" id="{D454502F-06AA-44C2-A4CC-F0907F3BBBBB}"/>
              </a:ext>
            </a:extLst>
          </p:cNvPr>
          <p:cNvSpPr/>
          <p:nvPr/>
        </p:nvSpPr>
        <p:spPr>
          <a:xfrm>
            <a:off x="2502568" y="3767257"/>
            <a:ext cx="9144000" cy="2585323"/>
          </a:xfrm>
          <a:prstGeom prst="rect">
            <a:avLst/>
          </a:prstGeom>
        </p:spPr>
        <p:txBody>
          <a:bodyPr wrap="square">
            <a:spAutoFit/>
          </a:bodyPr>
          <a:lstStyle/>
          <a:p>
            <a:pPr algn="just"/>
            <a:r>
              <a:rPr lang="en-US" dirty="0"/>
              <a:t>[…] Here we examine potential solutions by modeling a scientific community under various different replication regimes. In one regime, all findings are replicated before publication to guard against subsequent replication failures. In an alternative regime, individual studies are published and are replicated after publication, but only if they attract the community’s interest.</a:t>
            </a:r>
          </a:p>
          <a:p>
            <a:pPr algn="just"/>
            <a:endParaRPr lang="en-US" dirty="0">
              <a:solidFill>
                <a:srgbClr val="FF0000"/>
              </a:solidFill>
            </a:endParaRPr>
          </a:p>
          <a:p>
            <a:pPr algn="just"/>
            <a:r>
              <a:rPr lang="en-US" dirty="0">
                <a:solidFill>
                  <a:srgbClr val="FF0000"/>
                </a:solidFill>
              </a:rPr>
              <a:t>We find that the publication of potentially non-replicable studies minimizes cost and maximizes efficiency of knowledge gain for the scientific community under a variety of assumptions.</a:t>
            </a:r>
            <a:r>
              <a:rPr lang="en-US" dirty="0"/>
              <a:t> Provided it is properly managed, our findings suggest that low replicability can support robust and efficient science.</a:t>
            </a:r>
            <a:endParaRPr lang="de-DE" dirty="0"/>
          </a:p>
        </p:txBody>
      </p:sp>
      <p:pic>
        <p:nvPicPr>
          <p:cNvPr id="10" name="Inhaltsplatzhalter 3">
            <a:extLst>
              <a:ext uri="{FF2B5EF4-FFF2-40B4-BE49-F238E27FC236}">
                <a16:creationId xmlns:a16="http://schemas.microsoft.com/office/drawing/2014/main" id="{67A74B8A-5E91-4D2E-AEED-7AD84E29A018}"/>
              </a:ext>
            </a:extLst>
          </p:cNvPr>
          <p:cNvPicPr>
            <a:picLocks noChangeAspect="1"/>
          </p:cNvPicPr>
          <p:nvPr/>
        </p:nvPicPr>
        <p:blipFill>
          <a:blip r:embed="rId2"/>
          <a:stretch>
            <a:fillRect/>
          </a:stretch>
        </p:blipFill>
        <p:spPr>
          <a:xfrm>
            <a:off x="838200" y="1455321"/>
            <a:ext cx="6572250" cy="1781175"/>
          </a:xfrm>
          <a:prstGeom prst="rect">
            <a:avLst/>
          </a:prstGeom>
        </p:spPr>
      </p:pic>
      <p:pic>
        <p:nvPicPr>
          <p:cNvPr id="11" name="Grafik 10">
            <a:extLst>
              <a:ext uri="{FF2B5EF4-FFF2-40B4-BE49-F238E27FC236}">
                <a16:creationId xmlns:a16="http://schemas.microsoft.com/office/drawing/2014/main" id="{729B8F18-7355-4E95-8235-E67D19B1B738}"/>
              </a:ext>
            </a:extLst>
          </p:cNvPr>
          <p:cNvPicPr>
            <a:picLocks noChangeAspect="1"/>
          </p:cNvPicPr>
          <p:nvPr/>
        </p:nvPicPr>
        <p:blipFill>
          <a:blip r:embed="rId3"/>
          <a:stretch>
            <a:fillRect/>
          </a:stretch>
        </p:blipFill>
        <p:spPr>
          <a:xfrm>
            <a:off x="8043110" y="1498184"/>
            <a:ext cx="3619500" cy="1085850"/>
          </a:xfrm>
          <a:prstGeom prst="rect">
            <a:avLst/>
          </a:prstGeom>
        </p:spPr>
      </p:pic>
    </p:spTree>
    <p:extLst>
      <p:ext uri="{BB962C8B-B14F-4D97-AF65-F5344CB8AC3E}">
        <p14:creationId xmlns:p14="http://schemas.microsoft.com/office/powerpoint/2010/main" val="24501930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8E3CEBF-B8DB-4800-B54B-4FD790AECE02}"/>
              </a:ext>
            </a:extLst>
          </p:cNvPr>
          <p:cNvSpPr>
            <a:spLocks noGrp="1"/>
          </p:cNvSpPr>
          <p:nvPr>
            <p:ph type="title"/>
          </p:nvPr>
        </p:nvSpPr>
        <p:spPr/>
        <p:txBody>
          <a:bodyPr/>
          <a:lstStyle/>
          <a:p>
            <a:r>
              <a:rPr lang="de-DE" dirty="0"/>
              <a:t>Worum geht es heute?</a:t>
            </a:r>
          </a:p>
        </p:txBody>
      </p:sp>
      <p:pic>
        <p:nvPicPr>
          <p:cNvPr id="4" name="Inhaltsplatzhalter 3">
            <a:extLst>
              <a:ext uri="{FF2B5EF4-FFF2-40B4-BE49-F238E27FC236}">
                <a16:creationId xmlns:a16="http://schemas.microsoft.com/office/drawing/2014/main" id="{F893E832-22F1-4E4F-8F14-1A3C7FBD5DE7}"/>
              </a:ext>
            </a:extLst>
          </p:cNvPr>
          <p:cNvPicPr>
            <a:picLocks noGrp="1" noChangeAspect="1"/>
          </p:cNvPicPr>
          <p:nvPr>
            <p:ph idx="1"/>
          </p:nvPr>
        </p:nvPicPr>
        <p:blipFill>
          <a:blip r:embed="rId3"/>
          <a:stretch>
            <a:fillRect/>
          </a:stretch>
        </p:blipFill>
        <p:spPr>
          <a:xfrm>
            <a:off x="838200" y="1455321"/>
            <a:ext cx="6572250" cy="1781175"/>
          </a:xfrm>
          <a:prstGeom prst="rect">
            <a:avLst/>
          </a:prstGeom>
        </p:spPr>
      </p:pic>
      <p:pic>
        <p:nvPicPr>
          <p:cNvPr id="6" name="Grafik 5">
            <a:extLst>
              <a:ext uri="{FF2B5EF4-FFF2-40B4-BE49-F238E27FC236}">
                <a16:creationId xmlns:a16="http://schemas.microsoft.com/office/drawing/2014/main" id="{DC9EC476-5953-42E3-A13B-7A47ADE0A993}"/>
              </a:ext>
            </a:extLst>
          </p:cNvPr>
          <p:cNvPicPr>
            <a:picLocks noChangeAspect="1"/>
          </p:cNvPicPr>
          <p:nvPr/>
        </p:nvPicPr>
        <p:blipFill>
          <a:blip r:embed="rId4"/>
          <a:stretch>
            <a:fillRect/>
          </a:stretch>
        </p:blipFill>
        <p:spPr>
          <a:xfrm>
            <a:off x="8043110" y="1498184"/>
            <a:ext cx="3619500" cy="1085850"/>
          </a:xfrm>
          <a:prstGeom prst="rect">
            <a:avLst/>
          </a:prstGeom>
        </p:spPr>
      </p:pic>
      <p:sp>
        <p:nvSpPr>
          <p:cNvPr id="7" name="Rechteck 6">
            <a:extLst>
              <a:ext uri="{FF2B5EF4-FFF2-40B4-BE49-F238E27FC236}">
                <a16:creationId xmlns:a16="http://schemas.microsoft.com/office/drawing/2014/main" id="{EA25EF56-386C-4732-84FF-37D6D007AA3B}"/>
              </a:ext>
            </a:extLst>
          </p:cNvPr>
          <p:cNvSpPr/>
          <p:nvPr/>
        </p:nvSpPr>
        <p:spPr>
          <a:xfrm>
            <a:off x="848727" y="3364832"/>
            <a:ext cx="6096000" cy="923330"/>
          </a:xfrm>
          <a:prstGeom prst="rect">
            <a:avLst/>
          </a:prstGeom>
        </p:spPr>
        <p:txBody>
          <a:bodyPr>
            <a:spAutoFit/>
          </a:bodyPr>
          <a:lstStyle/>
          <a:p>
            <a:r>
              <a:rPr lang="en-US" dirty="0" err="1"/>
              <a:t>Dreber</a:t>
            </a:r>
            <a:r>
              <a:rPr lang="en-US" dirty="0"/>
              <a:t>, A. et al. Using prediction markets to estimate the reproducibility of scientific research. Proc. Natl Acad. Sci. USA 112, 15343–15347 (2015)</a:t>
            </a:r>
            <a:endParaRPr lang="de-DE" dirty="0"/>
          </a:p>
        </p:txBody>
      </p:sp>
      <p:sp>
        <p:nvSpPr>
          <p:cNvPr id="8" name="Rechteck 7">
            <a:extLst>
              <a:ext uri="{FF2B5EF4-FFF2-40B4-BE49-F238E27FC236}">
                <a16:creationId xmlns:a16="http://schemas.microsoft.com/office/drawing/2014/main" id="{E2553796-2C69-420E-A916-6293BE371731}"/>
              </a:ext>
            </a:extLst>
          </p:cNvPr>
          <p:cNvSpPr/>
          <p:nvPr/>
        </p:nvSpPr>
        <p:spPr>
          <a:xfrm>
            <a:off x="8043110" y="3295012"/>
            <a:ext cx="3100138" cy="923330"/>
          </a:xfrm>
          <a:prstGeom prst="rect">
            <a:avLst/>
          </a:prstGeom>
        </p:spPr>
        <p:txBody>
          <a:bodyPr wrap="square">
            <a:spAutoFit/>
          </a:bodyPr>
          <a:lstStyle/>
          <a:p>
            <a:r>
              <a:rPr lang="en-US" dirty="0" err="1"/>
              <a:t>Basisrate</a:t>
            </a:r>
            <a:r>
              <a:rPr lang="en-US" dirty="0"/>
              <a:t> </a:t>
            </a:r>
            <a:r>
              <a:rPr lang="en-US" dirty="0" err="1"/>
              <a:t>wahrer</a:t>
            </a:r>
            <a:r>
              <a:rPr lang="en-US" dirty="0"/>
              <a:t> </a:t>
            </a:r>
            <a:r>
              <a:rPr lang="en-US" dirty="0" err="1"/>
              <a:t>psychologischer</a:t>
            </a:r>
            <a:r>
              <a:rPr lang="en-US" dirty="0"/>
              <a:t> </a:t>
            </a:r>
            <a:r>
              <a:rPr lang="en-US" dirty="0" err="1"/>
              <a:t>Hypothesen</a:t>
            </a:r>
            <a:r>
              <a:rPr lang="en-US" dirty="0"/>
              <a:t>:</a:t>
            </a:r>
          </a:p>
          <a:p>
            <a:r>
              <a:rPr lang="en-US" dirty="0" err="1"/>
              <a:t>Pr</a:t>
            </a:r>
            <a:r>
              <a:rPr lang="en-US" dirty="0"/>
              <a:t>(H1) = 9 %</a:t>
            </a:r>
            <a:endParaRPr lang="de-DE" dirty="0"/>
          </a:p>
        </p:txBody>
      </p:sp>
      <p:sp>
        <p:nvSpPr>
          <p:cNvPr id="9" name="Rechteck 8">
            <a:extLst>
              <a:ext uri="{FF2B5EF4-FFF2-40B4-BE49-F238E27FC236}">
                <a16:creationId xmlns:a16="http://schemas.microsoft.com/office/drawing/2014/main" id="{2718F649-2F2E-4937-B162-CC1FA0E44D0A}"/>
              </a:ext>
            </a:extLst>
          </p:cNvPr>
          <p:cNvSpPr/>
          <p:nvPr/>
        </p:nvSpPr>
        <p:spPr>
          <a:xfrm>
            <a:off x="8043110" y="4425181"/>
            <a:ext cx="3310690" cy="2308324"/>
          </a:xfrm>
          <a:prstGeom prst="rect">
            <a:avLst/>
          </a:prstGeom>
        </p:spPr>
        <p:txBody>
          <a:bodyPr wrap="square">
            <a:spAutoFit/>
          </a:bodyPr>
          <a:lstStyle/>
          <a:p>
            <a:r>
              <a:rPr lang="en-US" dirty="0"/>
              <a:t>Exploration (discovery):</a:t>
            </a:r>
          </a:p>
          <a:p>
            <a:r>
              <a:rPr lang="en-US" dirty="0"/>
              <a:t>Nur “</a:t>
            </a:r>
            <a:r>
              <a:rPr lang="en-US" dirty="0" err="1"/>
              <a:t>signifikante</a:t>
            </a:r>
            <a:r>
              <a:rPr lang="en-US" dirty="0"/>
              <a:t>” </a:t>
            </a:r>
            <a:r>
              <a:rPr lang="en-US" dirty="0" err="1"/>
              <a:t>Ergebnisse</a:t>
            </a:r>
            <a:r>
              <a:rPr lang="en-US" dirty="0"/>
              <a:t> </a:t>
            </a:r>
            <a:r>
              <a:rPr lang="en-US" dirty="0" err="1"/>
              <a:t>sind</a:t>
            </a:r>
            <a:r>
              <a:rPr lang="en-US" dirty="0"/>
              <a:t> </a:t>
            </a:r>
            <a:r>
              <a:rPr lang="en-US" dirty="0" err="1"/>
              <a:t>informativ</a:t>
            </a:r>
            <a:endParaRPr lang="en-US" dirty="0"/>
          </a:p>
          <a:p>
            <a:endParaRPr lang="en-US" dirty="0"/>
          </a:p>
          <a:p>
            <a:r>
              <a:rPr lang="en-US" dirty="0" err="1"/>
              <a:t>Konfirmation</a:t>
            </a:r>
            <a:r>
              <a:rPr lang="en-US" dirty="0"/>
              <a:t> (theory-testing):</a:t>
            </a:r>
          </a:p>
          <a:p>
            <a:r>
              <a:rPr lang="en-US" dirty="0" err="1"/>
              <a:t>Zuverlässig</a:t>
            </a:r>
            <a:r>
              <a:rPr lang="en-US" dirty="0"/>
              <a:t> “</a:t>
            </a:r>
            <a:r>
              <a:rPr lang="en-US" dirty="0" err="1"/>
              <a:t>nicht-signifikante</a:t>
            </a:r>
            <a:r>
              <a:rPr lang="en-US" dirty="0"/>
              <a:t>” </a:t>
            </a:r>
            <a:r>
              <a:rPr lang="en-US" dirty="0" err="1"/>
              <a:t>Ergebnise</a:t>
            </a:r>
            <a:r>
              <a:rPr lang="en-US" dirty="0"/>
              <a:t> </a:t>
            </a:r>
            <a:r>
              <a:rPr lang="en-US" dirty="0" err="1"/>
              <a:t>sind</a:t>
            </a:r>
            <a:r>
              <a:rPr lang="en-US" dirty="0"/>
              <a:t> </a:t>
            </a:r>
            <a:r>
              <a:rPr lang="en-US" dirty="0" err="1"/>
              <a:t>auch</a:t>
            </a:r>
            <a:r>
              <a:rPr lang="en-US" dirty="0"/>
              <a:t> </a:t>
            </a:r>
            <a:r>
              <a:rPr lang="en-US" dirty="0" err="1"/>
              <a:t>informativ</a:t>
            </a:r>
            <a:endParaRPr lang="en-US" dirty="0"/>
          </a:p>
          <a:p>
            <a:endParaRPr lang="de-DE" dirty="0"/>
          </a:p>
        </p:txBody>
      </p:sp>
      <p:sp>
        <p:nvSpPr>
          <p:cNvPr id="3" name="Rechteck 2">
            <a:extLst>
              <a:ext uri="{FF2B5EF4-FFF2-40B4-BE49-F238E27FC236}">
                <a16:creationId xmlns:a16="http://schemas.microsoft.com/office/drawing/2014/main" id="{19A2A54B-8AB9-4F96-B2C3-6E0DF6B2DF32}"/>
              </a:ext>
            </a:extLst>
          </p:cNvPr>
          <p:cNvSpPr/>
          <p:nvPr/>
        </p:nvSpPr>
        <p:spPr>
          <a:xfrm>
            <a:off x="838200" y="5210175"/>
            <a:ext cx="6096000" cy="646331"/>
          </a:xfrm>
          <a:prstGeom prst="rect">
            <a:avLst/>
          </a:prstGeom>
        </p:spPr>
        <p:txBody>
          <a:bodyPr>
            <a:spAutoFit/>
          </a:bodyPr>
          <a:lstStyle/>
          <a:p>
            <a:r>
              <a:rPr lang="en-US" dirty="0" err="1"/>
              <a:t>Oberauer</a:t>
            </a:r>
            <a:r>
              <a:rPr lang="en-US" dirty="0"/>
              <a:t>, K. &amp; Lewandowsky, S. Addressing the theory crisis in psychology. </a:t>
            </a:r>
            <a:r>
              <a:rPr lang="en-US" dirty="0" err="1"/>
              <a:t>Psychon</a:t>
            </a:r>
            <a:r>
              <a:rPr lang="en-US" dirty="0"/>
              <a:t>. Bull. Rev. 26, 1596–1618 (2019).</a:t>
            </a:r>
            <a:endParaRPr lang="de-DE" dirty="0"/>
          </a:p>
        </p:txBody>
      </p:sp>
    </p:spTree>
    <p:extLst>
      <p:ext uri="{BB962C8B-B14F-4D97-AF65-F5344CB8AC3E}">
        <p14:creationId xmlns:p14="http://schemas.microsoft.com/office/powerpoint/2010/main" val="19907610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CD0FA3-3627-4059-9BB1-D37C3B66D8F2}"/>
              </a:ext>
            </a:extLst>
          </p:cNvPr>
          <p:cNvSpPr>
            <a:spLocks noGrp="1"/>
          </p:cNvSpPr>
          <p:nvPr>
            <p:ph type="title"/>
          </p:nvPr>
        </p:nvSpPr>
        <p:spPr/>
        <p:txBody>
          <a:bodyPr/>
          <a:lstStyle/>
          <a:p>
            <a:r>
              <a:rPr lang="de-DE" dirty="0"/>
              <a:t>Wie die Replikationskrise begegnen?</a:t>
            </a:r>
          </a:p>
        </p:txBody>
      </p:sp>
      <p:pic>
        <p:nvPicPr>
          <p:cNvPr id="3" name="Grafik 2">
            <a:extLst>
              <a:ext uri="{FF2B5EF4-FFF2-40B4-BE49-F238E27FC236}">
                <a16:creationId xmlns:a16="http://schemas.microsoft.com/office/drawing/2014/main" id="{4A3D730C-164B-4775-A4C1-F0C6CC142181}"/>
              </a:ext>
            </a:extLst>
          </p:cNvPr>
          <p:cNvPicPr>
            <a:picLocks noChangeAspect="1"/>
          </p:cNvPicPr>
          <p:nvPr/>
        </p:nvPicPr>
        <p:blipFill>
          <a:blip r:embed="rId3"/>
          <a:stretch>
            <a:fillRect/>
          </a:stretch>
        </p:blipFill>
        <p:spPr>
          <a:xfrm>
            <a:off x="514350" y="1955132"/>
            <a:ext cx="5581650" cy="3429000"/>
          </a:xfrm>
          <a:prstGeom prst="rect">
            <a:avLst/>
          </a:prstGeom>
        </p:spPr>
      </p:pic>
      <p:pic>
        <p:nvPicPr>
          <p:cNvPr id="4" name="Grafik 3">
            <a:extLst>
              <a:ext uri="{FF2B5EF4-FFF2-40B4-BE49-F238E27FC236}">
                <a16:creationId xmlns:a16="http://schemas.microsoft.com/office/drawing/2014/main" id="{92FE40BF-097C-4BE2-AA85-A590A16F152C}"/>
              </a:ext>
            </a:extLst>
          </p:cNvPr>
          <p:cNvPicPr>
            <a:picLocks noChangeAspect="1"/>
          </p:cNvPicPr>
          <p:nvPr/>
        </p:nvPicPr>
        <p:blipFill>
          <a:blip r:embed="rId4"/>
          <a:stretch>
            <a:fillRect/>
          </a:stretch>
        </p:blipFill>
        <p:spPr>
          <a:xfrm>
            <a:off x="6257925" y="1955132"/>
            <a:ext cx="5419725" cy="4038600"/>
          </a:xfrm>
          <a:prstGeom prst="rect">
            <a:avLst/>
          </a:prstGeom>
        </p:spPr>
      </p:pic>
      <p:sp>
        <p:nvSpPr>
          <p:cNvPr id="5" name="Rechteck 4">
            <a:extLst>
              <a:ext uri="{FF2B5EF4-FFF2-40B4-BE49-F238E27FC236}">
                <a16:creationId xmlns:a16="http://schemas.microsoft.com/office/drawing/2014/main" id="{B33A302D-0471-4C35-A623-54546EB06689}"/>
              </a:ext>
            </a:extLst>
          </p:cNvPr>
          <p:cNvSpPr/>
          <p:nvPr/>
        </p:nvSpPr>
        <p:spPr>
          <a:xfrm>
            <a:off x="514350" y="5393567"/>
            <a:ext cx="6096000" cy="1200329"/>
          </a:xfrm>
          <a:prstGeom prst="rect">
            <a:avLst/>
          </a:prstGeom>
        </p:spPr>
        <p:txBody>
          <a:bodyPr>
            <a:spAutoFit/>
          </a:bodyPr>
          <a:lstStyle/>
          <a:p>
            <a:endParaRPr lang="en-US" dirty="0"/>
          </a:p>
          <a:p>
            <a:pPr marL="285750" indent="-285750">
              <a:buFont typeface="Arial" panose="020B0604020202020204" pitchFamily="34" charset="0"/>
              <a:buChar char="•"/>
            </a:pPr>
            <a:r>
              <a:rPr lang="en-US" dirty="0"/>
              <a:t>Investigator replicates any significant result</a:t>
            </a:r>
          </a:p>
          <a:p>
            <a:pPr marL="285750" indent="-285750">
              <a:buFont typeface="Arial" panose="020B0604020202020204" pitchFamily="34" charset="0"/>
              <a:buChar char="•"/>
            </a:pPr>
            <a:r>
              <a:rPr lang="en-US" dirty="0"/>
              <a:t>Publication If replication successful</a:t>
            </a:r>
          </a:p>
          <a:p>
            <a:pPr marL="285750" indent="-285750">
              <a:buFont typeface="Arial" panose="020B0604020202020204" pitchFamily="34" charset="0"/>
              <a:buChar char="•"/>
            </a:pPr>
            <a:r>
              <a:rPr lang="en-US" dirty="0"/>
              <a:t>Peers decide which publication is interesting</a:t>
            </a:r>
            <a:endParaRPr lang="de-DE" dirty="0"/>
          </a:p>
        </p:txBody>
      </p:sp>
      <p:sp>
        <p:nvSpPr>
          <p:cNvPr id="6" name="Rechteck 5">
            <a:extLst>
              <a:ext uri="{FF2B5EF4-FFF2-40B4-BE49-F238E27FC236}">
                <a16:creationId xmlns:a16="http://schemas.microsoft.com/office/drawing/2014/main" id="{068BF920-44EA-4913-AAE0-9C31F7204967}"/>
              </a:ext>
            </a:extLst>
          </p:cNvPr>
          <p:cNvSpPr/>
          <p:nvPr/>
        </p:nvSpPr>
        <p:spPr>
          <a:xfrm>
            <a:off x="690814" y="1498868"/>
            <a:ext cx="3392082" cy="461665"/>
          </a:xfrm>
          <a:prstGeom prst="rect">
            <a:avLst/>
          </a:prstGeom>
        </p:spPr>
        <p:txBody>
          <a:bodyPr wrap="none">
            <a:spAutoFit/>
          </a:bodyPr>
          <a:lstStyle/>
          <a:p>
            <a:r>
              <a:rPr lang="en-US" sz="2400" dirty="0"/>
              <a:t>Private replication regime</a:t>
            </a:r>
            <a:endParaRPr lang="de-DE" sz="2400" dirty="0"/>
          </a:p>
        </p:txBody>
      </p:sp>
      <p:sp>
        <p:nvSpPr>
          <p:cNvPr id="7" name="Rechteck 6">
            <a:extLst>
              <a:ext uri="{FF2B5EF4-FFF2-40B4-BE49-F238E27FC236}">
                <a16:creationId xmlns:a16="http://schemas.microsoft.com/office/drawing/2014/main" id="{0E1307F1-759D-4841-B36F-9962958356DB}"/>
              </a:ext>
            </a:extLst>
          </p:cNvPr>
          <p:cNvSpPr/>
          <p:nvPr/>
        </p:nvSpPr>
        <p:spPr>
          <a:xfrm>
            <a:off x="6455298" y="1493467"/>
            <a:ext cx="3276153" cy="461665"/>
          </a:xfrm>
          <a:prstGeom prst="rect">
            <a:avLst/>
          </a:prstGeom>
        </p:spPr>
        <p:txBody>
          <a:bodyPr wrap="none">
            <a:spAutoFit/>
          </a:bodyPr>
          <a:lstStyle/>
          <a:p>
            <a:r>
              <a:rPr lang="en-US" sz="2400" dirty="0"/>
              <a:t>Public replication regime</a:t>
            </a:r>
            <a:endParaRPr lang="de-DE" sz="2400" dirty="0"/>
          </a:p>
        </p:txBody>
      </p:sp>
      <p:sp>
        <p:nvSpPr>
          <p:cNvPr id="8" name="Rechteck 7">
            <a:extLst>
              <a:ext uri="{FF2B5EF4-FFF2-40B4-BE49-F238E27FC236}">
                <a16:creationId xmlns:a16="http://schemas.microsoft.com/office/drawing/2014/main" id="{90354069-F648-43F7-9AB4-5F84E1BD8BB7}"/>
              </a:ext>
            </a:extLst>
          </p:cNvPr>
          <p:cNvSpPr/>
          <p:nvPr/>
        </p:nvSpPr>
        <p:spPr>
          <a:xfrm>
            <a:off x="5896476" y="5385546"/>
            <a:ext cx="6096000" cy="1200329"/>
          </a:xfrm>
          <a:prstGeom prst="rect">
            <a:avLst/>
          </a:prstGeom>
        </p:spPr>
        <p:txBody>
          <a:bodyPr>
            <a:spAutoFit/>
          </a:bodyPr>
          <a:lstStyle/>
          <a:p>
            <a:endParaRPr lang="en-US" dirty="0"/>
          </a:p>
          <a:p>
            <a:pPr marL="285750" indent="-285750">
              <a:buFont typeface="Arial" panose="020B0604020202020204" pitchFamily="34" charset="0"/>
              <a:buChar char="•"/>
            </a:pPr>
            <a:r>
              <a:rPr lang="en-US" dirty="0"/>
              <a:t>Any significant result is published</a:t>
            </a:r>
          </a:p>
          <a:p>
            <a:pPr marL="285750" indent="-285750">
              <a:buFont typeface="Arial" panose="020B0604020202020204" pitchFamily="34" charset="0"/>
              <a:buChar char="•"/>
            </a:pPr>
            <a:r>
              <a:rPr lang="en-US" dirty="0"/>
              <a:t>Peers decide which publication is interesting and hence worthy of replication</a:t>
            </a:r>
            <a:endParaRPr lang="de-DE" dirty="0"/>
          </a:p>
        </p:txBody>
      </p:sp>
    </p:spTree>
    <p:extLst>
      <p:ext uri="{BB962C8B-B14F-4D97-AF65-F5344CB8AC3E}">
        <p14:creationId xmlns:p14="http://schemas.microsoft.com/office/powerpoint/2010/main" val="31588220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B4651B6-1342-4876-810C-AF0D0BCD9671}"/>
              </a:ext>
            </a:extLst>
          </p:cNvPr>
          <p:cNvSpPr>
            <a:spLocks noGrp="1"/>
          </p:cNvSpPr>
          <p:nvPr>
            <p:ph type="title"/>
          </p:nvPr>
        </p:nvSpPr>
        <p:spPr/>
        <p:txBody>
          <a:bodyPr/>
          <a:lstStyle/>
          <a:p>
            <a:r>
              <a:rPr lang="de-DE" dirty="0"/>
              <a:t>Wie entscheidet die wissenschaftliche Gemeinschaft was interessant ist?</a:t>
            </a:r>
          </a:p>
        </p:txBody>
      </p:sp>
      <p:pic>
        <p:nvPicPr>
          <p:cNvPr id="4" name="Grafik 3">
            <a:extLst>
              <a:ext uri="{FF2B5EF4-FFF2-40B4-BE49-F238E27FC236}">
                <a16:creationId xmlns:a16="http://schemas.microsoft.com/office/drawing/2014/main" id="{72DBE5F5-BA4E-436F-9673-40FA63DD5C97}"/>
              </a:ext>
            </a:extLst>
          </p:cNvPr>
          <p:cNvPicPr>
            <a:picLocks noChangeAspect="1"/>
          </p:cNvPicPr>
          <p:nvPr/>
        </p:nvPicPr>
        <p:blipFill>
          <a:blip r:embed="rId3"/>
          <a:stretch>
            <a:fillRect/>
          </a:stretch>
        </p:blipFill>
        <p:spPr>
          <a:xfrm>
            <a:off x="381000" y="1995237"/>
            <a:ext cx="5715000" cy="4343400"/>
          </a:xfrm>
          <a:prstGeom prst="rect">
            <a:avLst/>
          </a:prstGeom>
        </p:spPr>
      </p:pic>
      <p:sp>
        <p:nvSpPr>
          <p:cNvPr id="5" name="Rechteck 4">
            <a:extLst>
              <a:ext uri="{FF2B5EF4-FFF2-40B4-BE49-F238E27FC236}">
                <a16:creationId xmlns:a16="http://schemas.microsoft.com/office/drawing/2014/main" id="{F97C11F5-757F-4759-9061-6B39419B5A74}"/>
              </a:ext>
            </a:extLst>
          </p:cNvPr>
          <p:cNvSpPr/>
          <p:nvPr/>
        </p:nvSpPr>
        <p:spPr>
          <a:xfrm>
            <a:off x="1012371" y="6338637"/>
            <a:ext cx="4815164" cy="369332"/>
          </a:xfrm>
          <a:prstGeom prst="rect">
            <a:avLst/>
          </a:prstGeom>
        </p:spPr>
        <p:txBody>
          <a:bodyPr wrap="none">
            <a:spAutoFit/>
          </a:bodyPr>
          <a:lstStyle/>
          <a:p>
            <a:r>
              <a:rPr lang="en-US" dirty="0"/>
              <a:t>All psychology articles published in 2014 (Scopus)</a:t>
            </a:r>
            <a:endParaRPr lang="de-DE" dirty="0"/>
          </a:p>
        </p:txBody>
      </p:sp>
      <p:pic>
        <p:nvPicPr>
          <p:cNvPr id="6" name="Grafik 5">
            <a:extLst>
              <a:ext uri="{FF2B5EF4-FFF2-40B4-BE49-F238E27FC236}">
                <a16:creationId xmlns:a16="http://schemas.microsoft.com/office/drawing/2014/main" id="{87A4A159-435F-4261-B1B3-9C2F86D5F6FE}"/>
              </a:ext>
            </a:extLst>
          </p:cNvPr>
          <p:cNvPicPr>
            <a:picLocks noChangeAspect="1"/>
          </p:cNvPicPr>
          <p:nvPr/>
        </p:nvPicPr>
        <p:blipFill>
          <a:blip r:embed="rId4"/>
          <a:stretch>
            <a:fillRect/>
          </a:stretch>
        </p:blipFill>
        <p:spPr>
          <a:xfrm>
            <a:off x="6930075" y="2797342"/>
            <a:ext cx="2447925" cy="723900"/>
          </a:xfrm>
          <a:prstGeom prst="rect">
            <a:avLst/>
          </a:prstGeom>
        </p:spPr>
      </p:pic>
      <p:sp>
        <p:nvSpPr>
          <p:cNvPr id="7" name="Rechteck 6">
            <a:extLst>
              <a:ext uri="{FF2B5EF4-FFF2-40B4-BE49-F238E27FC236}">
                <a16:creationId xmlns:a16="http://schemas.microsoft.com/office/drawing/2014/main" id="{D9916F2A-50A7-4B4C-9968-12FCBE1E6BC0}"/>
              </a:ext>
            </a:extLst>
          </p:cNvPr>
          <p:cNvSpPr/>
          <p:nvPr/>
        </p:nvSpPr>
        <p:spPr>
          <a:xfrm>
            <a:off x="6400798" y="3593623"/>
            <a:ext cx="5715000" cy="2523768"/>
          </a:xfrm>
          <a:prstGeom prst="rect">
            <a:avLst/>
          </a:prstGeom>
        </p:spPr>
        <p:txBody>
          <a:bodyPr wrap="square">
            <a:spAutoFit/>
          </a:bodyPr>
          <a:lstStyle/>
          <a:p>
            <a:endParaRPr lang="en-US" sz="2000" dirty="0"/>
          </a:p>
          <a:p>
            <a:pPr marL="285750" indent="-285750">
              <a:buFont typeface="Arial" panose="020B0604020202020204" pitchFamily="34" charset="0"/>
              <a:buChar char="•"/>
            </a:pPr>
            <a:r>
              <a:rPr lang="en-US" sz="2000" dirty="0"/>
              <a:t>P(</a:t>
            </a:r>
            <a:r>
              <a:rPr lang="en-US" sz="2000" dirty="0" err="1"/>
              <a:t>I_k</a:t>
            </a:r>
            <a:r>
              <a:rPr lang="en-US" sz="2000" dirty="0"/>
              <a:t>): </a:t>
            </a:r>
            <a:r>
              <a:rPr lang="en-US" sz="2000" dirty="0" err="1"/>
              <a:t>Wahrscheinlichkeit</a:t>
            </a:r>
            <a:r>
              <a:rPr lang="en-US" sz="2000" dirty="0"/>
              <a:t> </a:t>
            </a:r>
            <a:r>
              <a:rPr lang="en-US" sz="2000" dirty="0" err="1"/>
              <a:t>für</a:t>
            </a:r>
            <a:r>
              <a:rPr lang="en-US" sz="2000" dirty="0"/>
              <a:t> Interesse an </a:t>
            </a:r>
          </a:p>
          <a:p>
            <a:pPr lvl="1"/>
            <a:r>
              <a:rPr lang="en-US" sz="2000" dirty="0" err="1"/>
              <a:t>Publikation</a:t>
            </a:r>
            <a:r>
              <a:rPr lang="en-US" sz="2000" dirty="0"/>
              <a:t> k</a:t>
            </a:r>
          </a:p>
          <a:p>
            <a:pPr marL="285750" indent="-285750">
              <a:buFont typeface="Arial" panose="020B0604020202020204" pitchFamily="34" charset="0"/>
              <a:buChar char="•"/>
            </a:pPr>
            <a:r>
              <a:rPr lang="en-US" sz="2000" dirty="0" err="1"/>
              <a:t>n_k</a:t>
            </a:r>
            <a:r>
              <a:rPr lang="en-US" sz="2000" dirty="0"/>
              <a:t>: </a:t>
            </a:r>
            <a:r>
              <a:rPr lang="en-US" sz="2000" dirty="0" err="1"/>
              <a:t>Zitationshäufigkeit</a:t>
            </a:r>
            <a:r>
              <a:rPr lang="en-US" sz="2000" dirty="0"/>
              <a:t> der </a:t>
            </a:r>
            <a:r>
              <a:rPr lang="en-US" sz="2000" dirty="0" err="1"/>
              <a:t>Publikation</a:t>
            </a:r>
            <a:r>
              <a:rPr lang="en-US" sz="2000" dirty="0"/>
              <a:t> k</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t: “</a:t>
            </a:r>
            <a:r>
              <a:rPr lang="en-US" sz="2000" dirty="0" err="1"/>
              <a:t>Temperatur</a:t>
            </a:r>
            <a:r>
              <a:rPr lang="en-US" sz="2000" dirty="0"/>
              <a:t>” Parameter</a:t>
            </a:r>
          </a:p>
          <a:p>
            <a:pPr marL="285750" indent="-285750">
              <a:buFont typeface="Arial" panose="020B0604020202020204" pitchFamily="34" charset="0"/>
              <a:buChar char="•"/>
            </a:pPr>
            <a:r>
              <a:rPr lang="en-US" sz="2000" dirty="0"/>
              <a:t>q: “</a:t>
            </a:r>
            <a:r>
              <a:rPr lang="en-US" sz="2000" dirty="0" err="1"/>
              <a:t>Schwellen</a:t>
            </a:r>
            <a:r>
              <a:rPr lang="en-US" sz="2000" dirty="0"/>
              <a:t>” Parameter (P = 0.5)</a:t>
            </a:r>
          </a:p>
          <a:p>
            <a:pPr marL="285750" indent="-285750">
              <a:buFont typeface="Arial" panose="020B0604020202020204" pitchFamily="34" charset="0"/>
              <a:buChar char="•"/>
            </a:pPr>
            <a:endParaRPr lang="de-DE" dirty="0"/>
          </a:p>
        </p:txBody>
      </p:sp>
      <p:sp>
        <p:nvSpPr>
          <p:cNvPr id="8" name="Rechteck 7">
            <a:extLst>
              <a:ext uri="{FF2B5EF4-FFF2-40B4-BE49-F238E27FC236}">
                <a16:creationId xmlns:a16="http://schemas.microsoft.com/office/drawing/2014/main" id="{2E846F0A-6CE0-4361-85E9-DD81B88AD827}"/>
              </a:ext>
            </a:extLst>
          </p:cNvPr>
          <p:cNvSpPr/>
          <p:nvPr/>
        </p:nvSpPr>
        <p:spPr>
          <a:xfrm>
            <a:off x="6400798" y="2171145"/>
            <a:ext cx="3979872" cy="461665"/>
          </a:xfrm>
          <a:prstGeom prst="rect">
            <a:avLst/>
          </a:prstGeom>
        </p:spPr>
        <p:txBody>
          <a:bodyPr wrap="none">
            <a:spAutoFit/>
          </a:bodyPr>
          <a:lstStyle/>
          <a:p>
            <a:r>
              <a:rPr lang="en-US" sz="2400" dirty="0" err="1"/>
              <a:t>Logistische</a:t>
            </a:r>
            <a:r>
              <a:rPr lang="en-US" sz="2400" dirty="0"/>
              <a:t> Response </a:t>
            </a:r>
            <a:r>
              <a:rPr lang="en-US" sz="2400" dirty="0" err="1"/>
              <a:t>Funktion</a:t>
            </a:r>
            <a:endParaRPr lang="de-DE" sz="2400" dirty="0"/>
          </a:p>
        </p:txBody>
      </p:sp>
    </p:spTree>
    <p:extLst>
      <p:ext uri="{BB962C8B-B14F-4D97-AF65-F5344CB8AC3E}">
        <p14:creationId xmlns:p14="http://schemas.microsoft.com/office/powerpoint/2010/main" val="26331731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F476294-FBAE-42D5-AE1D-1A929358604D}"/>
              </a:ext>
            </a:extLst>
          </p:cNvPr>
          <p:cNvSpPr>
            <a:spLocks noGrp="1"/>
          </p:cNvSpPr>
          <p:nvPr>
            <p:ph type="title"/>
          </p:nvPr>
        </p:nvSpPr>
        <p:spPr/>
        <p:txBody>
          <a:bodyPr/>
          <a:lstStyle/>
          <a:p>
            <a:r>
              <a:rPr lang="de-DE" dirty="0"/>
              <a:t>Simulation Explorative Forschung</a:t>
            </a:r>
          </a:p>
        </p:txBody>
      </p:sp>
      <p:pic>
        <p:nvPicPr>
          <p:cNvPr id="3" name="Grafik 2">
            <a:extLst>
              <a:ext uri="{FF2B5EF4-FFF2-40B4-BE49-F238E27FC236}">
                <a16:creationId xmlns:a16="http://schemas.microsoft.com/office/drawing/2014/main" id="{1141224A-B807-485A-8FAB-0C5A02FF5B64}"/>
              </a:ext>
            </a:extLst>
          </p:cNvPr>
          <p:cNvPicPr>
            <a:picLocks noChangeAspect="1"/>
          </p:cNvPicPr>
          <p:nvPr/>
        </p:nvPicPr>
        <p:blipFill>
          <a:blip r:embed="rId2"/>
          <a:stretch>
            <a:fillRect/>
          </a:stretch>
        </p:blipFill>
        <p:spPr>
          <a:xfrm>
            <a:off x="5422232" y="1691273"/>
            <a:ext cx="5867400" cy="4705350"/>
          </a:xfrm>
          <a:prstGeom prst="rect">
            <a:avLst/>
          </a:prstGeom>
        </p:spPr>
      </p:pic>
      <p:sp>
        <p:nvSpPr>
          <p:cNvPr id="4" name="Rechteck 3">
            <a:extLst>
              <a:ext uri="{FF2B5EF4-FFF2-40B4-BE49-F238E27FC236}">
                <a16:creationId xmlns:a16="http://schemas.microsoft.com/office/drawing/2014/main" id="{69F451F9-5CB8-48D0-B1FC-2C3D7B8EAF8B}"/>
              </a:ext>
            </a:extLst>
          </p:cNvPr>
          <p:cNvSpPr/>
          <p:nvPr/>
        </p:nvSpPr>
        <p:spPr>
          <a:xfrm>
            <a:off x="838201" y="1656167"/>
            <a:ext cx="3765884" cy="4862870"/>
          </a:xfrm>
          <a:prstGeom prst="rect">
            <a:avLst/>
          </a:prstGeom>
        </p:spPr>
        <p:txBody>
          <a:bodyPr wrap="square">
            <a:spAutoFit/>
          </a:bodyPr>
          <a:lstStyle/>
          <a:p>
            <a:r>
              <a:rPr lang="en-US" sz="2000" dirty="0" err="1"/>
              <a:t>Simulationsparameter</a:t>
            </a:r>
            <a:r>
              <a:rPr lang="en-US" sz="2000" dirty="0"/>
              <a:t>:</a:t>
            </a:r>
            <a:endParaRPr lang="en-US" dirty="0"/>
          </a:p>
          <a:p>
            <a:endParaRPr lang="de-DE" dirty="0"/>
          </a:p>
          <a:p>
            <a:pPr marL="285750" indent="-285750">
              <a:buFont typeface="Arial" panose="020B0604020202020204" pitchFamily="34" charset="0"/>
              <a:buChar char="•"/>
            </a:pPr>
            <a:r>
              <a:rPr lang="de-DE" dirty="0"/>
              <a:t>1000 Iterationen</a:t>
            </a:r>
          </a:p>
          <a:p>
            <a:pPr marL="285750" indent="-285750">
              <a:buFont typeface="Arial" panose="020B0604020202020204" pitchFamily="34" charset="0"/>
              <a:buChar char="•"/>
            </a:pPr>
            <a:r>
              <a:rPr lang="de-DE" dirty="0"/>
              <a:t>100 Primärstudien pro Iteration</a:t>
            </a:r>
          </a:p>
          <a:p>
            <a:pPr marL="285750" indent="-285750">
              <a:buFont typeface="Arial" panose="020B0604020202020204" pitchFamily="34" charset="0"/>
              <a:buChar char="•"/>
            </a:pPr>
            <a:r>
              <a:rPr lang="de-DE" dirty="0"/>
              <a:t>Basisrate H1 = 9%</a:t>
            </a:r>
          </a:p>
          <a:p>
            <a:pPr marL="285750" indent="-285750">
              <a:buFont typeface="Arial" panose="020B0604020202020204" pitchFamily="34" charset="0"/>
              <a:buChar char="•"/>
            </a:pPr>
            <a:r>
              <a:rPr lang="de-DE" dirty="0"/>
              <a:t>Power P(H1|H1): 80% vs. </a:t>
            </a:r>
            <a:r>
              <a:rPr lang="de-DE" dirty="0">
                <a:solidFill>
                  <a:srgbClr val="FF0000"/>
                </a:solidFill>
              </a:rPr>
              <a:t>50%</a:t>
            </a:r>
          </a:p>
          <a:p>
            <a:pPr marL="285750" indent="-285750">
              <a:buFont typeface="Arial" panose="020B0604020202020204" pitchFamily="34" charset="0"/>
              <a:buChar char="•"/>
            </a:pPr>
            <a:r>
              <a:rPr lang="de-DE" dirty="0"/>
              <a:t>p-</a:t>
            </a:r>
            <a:r>
              <a:rPr lang="de-DE" dirty="0" err="1"/>
              <a:t>hacking</a:t>
            </a:r>
            <a:r>
              <a:rPr lang="de-DE" dirty="0"/>
              <a:t> P(H1|H0) = </a:t>
            </a:r>
            <a:r>
              <a:rPr lang="de-DE" dirty="0">
                <a:solidFill>
                  <a:srgbClr val="FF0000"/>
                </a:solidFill>
              </a:rPr>
              <a:t>5%</a:t>
            </a:r>
            <a:r>
              <a:rPr lang="de-DE" dirty="0"/>
              <a:t> vs. 20%</a:t>
            </a:r>
            <a:endParaRPr lang="de-DE" dirty="0">
              <a:solidFill>
                <a:srgbClr val="FF0000"/>
              </a:solidFill>
            </a:endParaRPr>
          </a:p>
          <a:p>
            <a:pPr marL="285750" indent="-285750">
              <a:buFont typeface="Arial" panose="020B0604020202020204" pitchFamily="34" charset="0"/>
              <a:buChar char="•"/>
            </a:pPr>
            <a:r>
              <a:rPr lang="de-DE" dirty="0">
                <a:solidFill>
                  <a:srgbClr val="FF0000"/>
                </a:solidFill>
              </a:rPr>
              <a:t>Temperatur der Interesse-Funktion</a:t>
            </a:r>
          </a:p>
          <a:p>
            <a:pPr marL="285750" indent="-285750">
              <a:buFont typeface="Arial" panose="020B0604020202020204" pitchFamily="34" charset="0"/>
              <a:buChar char="•"/>
            </a:pPr>
            <a:r>
              <a:rPr lang="de-DE" dirty="0"/>
              <a:t>Schwelle der Interesse-Funktion: Zitationsquantil 10% - </a:t>
            </a:r>
            <a:r>
              <a:rPr lang="de-DE" dirty="0">
                <a:solidFill>
                  <a:srgbClr val="FF0000"/>
                </a:solidFill>
              </a:rPr>
              <a:t>90% (= 22.98 Zitationen)</a:t>
            </a:r>
          </a:p>
          <a:p>
            <a:pPr marL="285750" indent="-285750">
              <a:buFont typeface="Arial" panose="020B0604020202020204" pitchFamily="34" charset="0"/>
              <a:buChar char="•"/>
            </a:pPr>
            <a:endParaRPr lang="de-DE" dirty="0">
              <a:solidFill>
                <a:srgbClr val="FF0000"/>
              </a:solidFill>
            </a:endParaRPr>
          </a:p>
          <a:p>
            <a:pPr marL="285750" indent="-285750">
              <a:buFont typeface="Arial" panose="020B0604020202020204" pitchFamily="34" charset="0"/>
              <a:buChar char="•"/>
            </a:pPr>
            <a:endParaRPr lang="de-DE" dirty="0">
              <a:solidFill>
                <a:srgbClr val="FF0000"/>
              </a:solidFill>
            </a:endParaRPr>
          </a:p>
          <a:p>
            <a:r>
              <a:rPr lang="de-DE" sz="2000" dirty="0"/>
              <a:t>Endpunkte pro 100 Studien:</a:t>
            </a:r>
          </a:p>
          <a:p>
            <a:pPr marL="285750" indent="-285750">
              <a:buFont typeface="Arial" panose="020B0604020202020204" pitchFamily="34" charset="0"/>
              <a:buChar char="•"/>
            </a:pPr>
            <a:r>
              <a:rPr lang="de-DE" dirty="0"/>
              <a:t>Studienkosten (N Experimente)</a:t>
            </a:r>
          </a:p>
          <a:p>
            <a:pPr marL="285750" indent="-285750">
              <a:buFont typeface="Arial" panose="020B0604020202020204" pitchFamily="34" charset="0"/>
              <a:buChar char="•"/>
            </a:pPr>
            <a:r>
              <a:rPr lang="de-DE" dirty="0"/>
              <a:t>Effektivität (Anzahl H1 repliziert)</a:t>
            </a:r>
          </a:p>
          <a:p>
            <a:endParaRPr lang="de-DE" dirty="0"/>
          </a:p>
        </p:txBody>
      </p:sp>
    </p:spTree>
    <p:extLst>
      <p:ext uri="{BB962C8B-B14F-4D97-AF65-F5344CB8AC3E}">
        <p14:creationId xmlns:p14="http://schemas.microsoft.com/office/powerpoint/2010/main" val="14677881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F476294-FBAE-42D5-AE1D-1A929358604D}"/>
              </a:ext>
            </a:extLst>
          </p:cNvPr>
          <p:cNvSpPr>
            <a:spLocks noGrp="1"/>
          </p:cNvSpPr>
          <p:nvPr>
            <p:ph type="title"/>
          </p:nvPr>
        </p:nvSpPr>
        <p:spPr/>
        <p:txBody>
          <a:bodyPr/>
          <a:lstStyle/>
          <a:p>
            <a:r>
              <a:rPr lang="de-DE" dirty="0"/>
              <a:t>Simulation Explorative Forschung</a:t>
            </a:r>
          </a:p>
        </p:txBody>
      </p:sp>
      <p:sp>
        <p:nvSpPr>
          <p:cNvPr id="4" name="Rechteck 3">
            <a:extLst>
              <a:ext uri="{FF2B5EF4-FFF2-40B4-BE49-F238E27FC236}">
                <a16:creationId xmlns:a16="http://schemas.microsoft.com/office/drawing/2014/main" id="{69F451F9-5CB8-48D0-B1FC-2C3D7B8EAF8B}"/>
              </a:ext>
            </a:extLst>
          </p:cNvPr>
          <p:cNvSpPr/>
          <p:nvPr/>
        </p:nvSpPr>
        <p:spPr>
          <a:xfrm>
            <a:off x="838201" y="1656167"/>
            <a:ext cx="3765884" cy="4862870"/>
          </a:xfrm>
          <a:prstGeom prst="rect">
            <a:avLst/>
          </a:prstGeom>
        </p:spPr>
        <p:txBody>
          <a:bodyPr wrap="square">
            <a:spAutoFit/>
          </a:bodyPr>
          <a:lstStyle/>
          <a:p>
            <a:r>
              <a:rPr lang="en-US" sz="2000" dirty="0" err="1"/>
              <a:t>Simulationsparameter</a:t>
            </a:r>
            <a:r>
              <a:rPr lang="en-US" sz="2000" dirty="0"/>
              <a:t>:</a:t>
            </a:r>
            <a:endParaRPr lang="en-US" dirty="0"/>
          </a:p>
          <a:p>
            <a:endParaRPr lang="de-DE" dirty="0"/>
          </a:p>
          <a:p>
            <a:pPr marL="285750" indent="-285750">
              <a:buFont typeface="Arial" panose="020B0604020202020204" pitchFamily="34" charset="0"/>
              <a:buChar char="•"/>
            </a:pPr>
            <a:r>
              <a:rPr lang="de-DE" dirty="0"/>
              <a:t>1000 Iterationen</a:t>
            </a:r>
          </a:p>
          <a:p>
            <a:pPr marL="285750" indent="-285750">
              <a:buFont typeface="Arial" panose="020B0604020202020204" pitchFamily="34" charset="0"/>
              <a:buChar char="•"/>
            </a:pPr>
            <a:r>
              <a:rPr lang="de-DE" dirty="0"/>
              <a:t>100 Primärstudien pro Iteration</a:t>
            </a:r>
          </a:p>
          <a:p>
            <a:pPr marL="285750" indent="-285750">
              <a:buFont typeface="Arial" panose="020B0604020202020204" pitchFamily="34" charset="0"/>
              <a:buChar char="•"/>
            </a:pPr>
            <a:r>
              <a:rPr lang="de-DE" dirty="0"/>
              <a:t>Basisrate H1 = 9%</a:t>
            </a:r>
          </a:p>
          <a:p>
            <a:pPr marL="285750" indent="-285750">
              <a:buFont typeface="Arial" panose="020B0604020202020204" pitchFamily="34" charset="0"/>
              <a:buChar char="•"/>
            </a:pPr>
            <a:r>
              <a:rPr lang="de-DE" dirty="0"/>
              <a:t>Power P(H1|H1): </a:t>
            </a:r>
            <a:r>
              <a:rPr lang="de-DE" dirty="0">
                <a:solidFill>
                  <a:srgbClr val="FF0000"/>
                </a:solidFill>
              </a:rPr>
              <a:t>80%</a:t>
            </a:r>
            <a:r>
              <a:rPr lang="de-DE" dirty="0"/>
              <a:t> vs. 50%</a:t>
            </a:r>
          </a:p>
          <a:p>
            <a:pPr marL="285750" indent="-285750">
              <a:buFont typeface="Arial" panose="020B0604020202020204" pitchFamily="34" charset="0"/>
              <a:buChar char="•"/>
            </a:pPr>
            <a:r>
              <a:rPr lang="de-DE" dirty="0"/>
              <a:t>p-</a:t>
            </a:r>
            <a:r>
              <a:rPr lang="de-DE" dirty="0" err="1"/>
              <a:t>hacking</a:t>
            </a:r>
            <a:r>
              <a:rPr lang="de-DE" dirty="0"/>
              <a:t> P(H1|H0) = </a:t>
            </a:r>
            <a:r>
              <a:rPr lang="de-DE" dirty="0">
                <a:solidFill>
                  <a:srgbClr val="FF0000"/>
                </a:solidFill>
              </a:rPr>
              <a:t>5%</a:t>
            </a:r>
            <a:r>
              <a:rPr lang="de-DE" dirty="0"/>
              <a:t> vs. 20%</a:t>
            </a:r>
            <a:endParaRPr lang="de-DE" dirty="0">
              <a:solidFill>
                <a:srgbClr val="FF0000"/>
              </a:solidFill>
            </a:endParaRPr>
          </a:p>
          <a:p>
            <a:pPr marL="285750" indent="-285750">
              <a:buFont typeface="Arial" panose="020B0604020202020204" pitchFamily="34" charset="0"/>
              <a:buChar char="•"/>
            </a:pPr>
            <a:r>
              <a:rPr lang="de-DE" dirty="0">
                <a:solidFill>
                  <a:srgbClr val="FF0000"/>
                </a:solidFill>
              </a:rPr>
              <a:t>Temperatur der Interesse-Funktion</a:t>
            </a:r>
          </a:p>
          <a:p>
            <a:pPr marL="285750" indent="-285750">
              <a:buFont typeface="Arial" panose="020B0604020202020204" pitchFamily="34" charset="0"/>
              <a:buChar char="•"/>
            </a:pPr>
            <a:r>
              <a:rPr lang="de-DE" dirty="0"/>
              <a:t>Schwelle der Interesse-Funktion: Zitationsquantil 10% - </a:t>
            </a:r>
            <a:r>
              <a:rPr lang="de-DE" dirty="0">
                <a:solidFill>
                  <a:srgbClr val="FF0000"/>
                </a:solidFill>
              </a:rPr>
              <a:t>90% (= 22.98 Zitationen)</a:t>
            </a:r>
          </a:p>
          <a:p>
            <a:pPr marL="285750" indent="-285750">
              <a:buFont typeface="Arial" panose="020B0604020202020204" pitchFamily="34" charset="0"/>
              <a:buChar char="•"/>
            </a:pPr>
            <a:endParaRPr lang="de-DE" dirty="0">
              <a:solidFill>
                <a:srgbClr val="FF0000"/>
              </a:solidFill>
            </a:endParaRPr>
          </a:p>
          <a:p>
            <a:pPr marL="285750" indent="-285750">
              <a:buFont typeface="Arial" panose="020B0604020202020204" pitchFamily="34" charset="0"/>
              <a:buChar char="•"/>
            </a:pPr>
            <a:endParaRPr lang="de-DE" dirty="0">
              <a:solidFill>
                <a:srgbClr val="FF0000"/>
              </a:solidFill>
            </a:endParaRPr>
          </a:p>
          <a:p>
            <a:r>
              <a:rPr lang="de-DE" sz="2000" dirty="0"/>
              <a:t>Endpunkte pro 100 Studien:</a:t>
            </a:r>
          </a:p>
          <a:p>
            <a:pPr marL="285750" indent="-285750">
              <a:buFont typeface="Arial" panose="020B0604020202020204" pitchFamily="34" charset="0"/>
              <a:buChar char="•"/>
            </a:pPr>
            <a:r>
              <a:rPr lang="de-DE" dirty="0"/>
              <a:t>Studienkosten (N Experimente)</a:t>
            </a:r>
          </a:p>
          <a:p>
            <a:pPr marL="285750" indent="-285750">
              <a:buFont typeface="Arial" panose="020B0604020202020204" pitchFamily="34" charset="0"/>
              <a:buChar char="•"/>
            </a:pPr>
            <a:r>
              <a:rPr lang="de-DE" dirty="0"/>
              <a:t>Effektivität (Anzahl H1 repliziert)</a:t>
            </a:r>
          </a:p>
          <a:p>
            <a:endParaRPr lang="de-DE" dirty="0"/>
          </a:p>
        </p:txBody>
      </p:sp>
      <p:pic>
        <p:nvPicPr>
          <p:cNvPr id="5" name="Grafik 4">
            <a:extLst>
              <a:ext uri="{FF2B5EF4-FFF2-40B4-BE49-F238E27FC236}">
                <a16:creationId xmlns:a16="http://schemas.microsoft.com/office/drawing/2014/main" id="{AA261EFA-B6B5-4CDA-9D4B-C7CBD53E41BD}"/>
              </a:ext>
            </a:extLst>
          </p:cNvPr>
          <p:cNvPicPr>
            <a:picLocks noChangeAspect="1"/>
          </p:cNvPicPr>
          <p:nvPr/>
        </p:nvPicPr>
        <p:blipFill>
          <a:blip r:embed="rId2"/>
          <a:stretch>
            <a:fillRect/>
          </a:stretch>
        </p:blipFill>
        <p:spPr>
          <a:xfrm>
            <a:off x="5387641" y="1802982"/>
            <a:ext cx="5934075" cy="4676775"/>
          </a:xfrm>
          <a:prstGeom prst="rect">
            <a:avLst/>
          </a:prstGeom>
        </p:spPr>
      </p:pic>
    </p:spTree>
    <p:extLst>
      <p:ext uri="{BB962C8B-B14F-4D97-AF65-F5344CB8AC3E}">
        <p14:creationId xmlns:p14="http://schemas.microsoft.com/office/powerpoint/2010/main" val="26291038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F476294-FBAE-42D5-AE1D-1A929358604D}"/>
              </a:ext>
            </a:extLst>
          </p:cNvPr>
          <p:cNvSpPr>
            <a:spLocks noGrp="1"/>
          </p:cNvSpPr>
          <p:nvPr>
            <p:ph type="title"/>
          </p:nvPr>
        </p:nvSpPr>
        <p:spPr/>
        <p:txBody>
          <a:bodyPr/>
          <a:lstStyle/>
          <a:p>
            <a:r>
              <a:rPr lang="de-DE" dirty="0"/>
              <a:t>Simulation Explorative Forschung</a:t>
            </a:r>
          </a:p>
        </p:txBody>
      </p:sp>
      <p:sp>
        <p:nvSpPr>
          <p:cNvPr id="4" name="Rechteck 3">
            <a:extLst>
              <a:ext uri="{FF2B5EF4-FFF2-40B4-BE49-F238E27FC236}">
                <a16:creationId xmlns:a16="http://schemas.microsoft.com/office/drawing/2014/main" id="{69F451F9-5CB8-48D0-B1FC-2C3D7B8EAF8B}"/>
              </a:ext>
            </a:extLst>
          </p:cNvPr>
          <p:cNvSpPr/>
          <p:nvPr/>
        </p:nvSpPr>
        <p:spPr>
          <a:xfrm>
            <a:off x="838201" y="1656167"/>
            <a:ext cx="3765884" cy="4862870"/>
          </a:xfrm>
          <a:prstGeom prst="rect">
            <a:avLst/>
          </a:prstGeom>
        </p:spPr>
        <p:txBody>
          <a:bodyPr wrap="square">
            <a:spAutoFit/>
          </a:bodyPr>
          <a:lstStyle/>
          <a:p>
            <a:r>
              <a:rPr lang="en-US" sz="2000" dirty="0" err="1"/>
              <a:t>Simulationsparameter</a:t>
            </a:r>
            <a:r>
              <a:rPr lang="en-US" sz="2000" dirty="0"/>
              <a:t>:</a:t>
            </a:r>
            <a:endParaRPr lang="en-US" dirty="0"/>
          </a:p>
          <a:p>
            <a:endParaRPr lang="de-DE" dirty="0"/>
          </a:p>
          <a:p>
            <a:pPr marL="285750" indent="-285750">
              <a:buFont typeface="Arial" panose="020B0604020202020204" pitchFamily="34" charset="0"/>
              <a:buChar char="•"/>
            </a:pPr>
            <a:r>
              <a:rPr lang="de-DE" dirty="0"/>
              <a:t>1000 Iterationen</a:t>
            </a:r>
          </a:p>
          <a:p>
            <a:pPr marL="285750" indent="-285750">
              <a:buFont typeface="Arial" panose="020B0604020202020204" pitchFamily="34" charset="0"/>
              <a:buChar char="•"/>
            </a:pPr>
            <a:r>
              <a:rPr lang="de-DE" dirty="0"/>
              <a:t>100 Primärstudien pro Iteration</a:t>
            </a:r>
          </a:p>
          <a:p>
            <a:pPr marL="285750" indent="-285750">
              <a:buFont typeface="Arial" panose="020B0604020202020204" pitchFamily="34" charset="0"/>
              <a:buChar char="•"/>
            </a:pPr>
            <a:r>
              <a:rPr lang="de-DE" dirty="0"/>
              <a:t>Basisrate H1 = 9%</a:t>
            </a:r>
          </a:p>
          <a:p>
            <a:pPr marL="285750" indent="-285750">
              <a:buFont typeface="Arial" panose="020B0604020202020204" pitchFamily="34" charset="0"/>
              <a:buChar char="•"/>
            </a:pPr>
            <a:r>
              <a:rPr lang="de-DE" dirty="0"/>
              <a:t>Power P(H1|H1): 80% vs. 50%</a:t>
            </a:r>
          </a:p>
          <a:p>
            <a:pPr marL="285750" indent="-285750">
              <a:buFont typeface="Arial" panose="020B0604020202020204" pitchFamily="34" charset="0"/>
              <a:buChar char="•"/>
            </a:pPr>
            <a:r>
              <a:rPr lang="de-DE" dirty="0"/>
              <a:t>p-</a:t>
            </a:r>
            <a:r>
              <a:rPr lang="de-DE" dirty="0" err="1"/>
              <a:t>hacking</a:t>
            </a:r>
            <a:r>
              <a:rPr lang="de-DE" dirty="0"/>
              <a:t> P(H1|H0) = 5% vs. </a:t>
            </a:r>
            <a:r>
              <a:rPr lang="de-DE" dirty="0">
                <a:solidFill>
                  <a:srgbClr val="FF0000"/>
                </a:solidFill>
              </a:rPr>
              <a:t>20%</a:t>
            </a:r>
          </a:p>
          <a:p>
            <a:pPr marL="285750" indent="-285750">
              <a:buFont typeface="Arial" panose="020B0604020202020204" pitchFamily="34" charset="0"/>
              <a:buChar char="•"/>
            </a:pPr>
            <a:r>
              <a:rPr lang="de-DE" dirty="0">
                <a:solidFill>
                  <a:srgbClr val="FF0000"/>
                </a:solidFill>
              </a:rPr>
              <a:t>Temperatur der Interesse-Funktion</a:t>
            </a:r>
          </a:p>
          <a:p>
            <a:pPr marL="285750" indent="-285750">
              <a:buFont typeface="Arial" panose="020B0604020202020204" pitchFamily="34" charset="0"/>
              <a:buChar char="•"/>
            </a:pPr>
            <a:r>
              <a:rPr lang="de-DE" dirty="0"/>
              <a:t>Schwelle der Interesse-Funktion: Zitationsquantil 10% - </a:t>
            </a:r>
            <a:r>
              <a:rPr lang="de-DE" dirty="0">
                <a:solidFill>
                  <a:srgbClr val="FF0000"/>
                </a:solidFill>
              </a:rPr>
              <a:t>90% (= 22.98 Zitationen)</a:t>
            </a:r>
          </a:p>
          <a:p>
            <a:pPr marL="285750" indent="-285750">
              <a:buFont typeface="Arial" panose="020B0604020202020204" pitchFamily="34" charset="0"/>
              <a:buChar char="•"/>
            </a:pPr>
            <a:endParaRPr lang="de-DE" dirty="0">
              <a:solidFill>
                <a:srgbClr val="FF0000"/>
              </a:solidFill>
            </a:endParaRPr>
          </a:p>
          <a:p>
            <a:pPr marL="285750" indent="-285750">
              <a:buFont typeface="Arial" panose="020B0604020202020204" pitchFamily="34" charset="0"/>
              <a:buChar char="•"/>
            </a:pPr>
            <a:endParaRPr lang="de-DE" dirty="0">
              <a:solidFill>
                <a:srgbClr val="FF0000"/>
              </a:solidFill>
            </a:endParaRPr>
          </a:p>
          <a:p>
            <a:r>
              <a:rPr lang="de-DE" sz="2000" dirty="0"/>
              <a:t>Endpunkte pro 100 Studien:</a:t>
            </a:r>
          </a:p>
          <a:p>
            <a:pPr marL="285750" indent="-285750">
              <a:buFont typeface="Arial" panose="020B0604020202020204" pitchFamily="34" charset="0"/>
              <a:buChar char="•"/>
            </a:pPr>
            <a:r>
              <a:rPr lang="de-DE" dirty="0"/>
              <a:t>Studienkosten (N Experimente)</a:t>
            </a:r>
          </a:p>
          <a:p>
            <a:pPr marL="285750" indent="-285750">
              <a:buFont typeface="Arial" panose="020B0604020202020204" pitchFamily="34" charset="0"/>
              <a:buChar char="•"/>
            </a:pPr>
            <a:r>
              <a:rPr lang="de-DE" dirty="0"/>
              <a:t>Effektivität (Anzahl H1 repliziert)</a:t>
            </a:r>
          </a:p>
          <a:p>
            <a:endParaRPr lang="de-DE" dirty="0"/>
          </a:p>
        </p:txBody>
      </p:sp>
      <p:pic>
        <p:nvPicPr>
          <p:cNvPr id="3" name="Grafik 2">
            <a:extLst>
              <a:ext uri="{FF2B5EF4-FFF2-40B4-BE49-F238E27FC236}">
                <a16:creationId xmlns:a16="http://schemas.microsoft.com/office/drawing/2014/main" id="{E19D343A-10C4-4B9F-8A4E-3256A731C435}"/>
              </a:ext>
            </a:extLst>
          </p:cNvPr>
          <p:cNvPicPr>
            <a:picLocks noChangeAspect="1"/>
          </p:cNvPicPr>
          <p:nvPr/>
        </p:nvPicPr>
        <p:blipFill>
          <a:blip r:embed="rId3"/>
          <a:stretch>
            <a:fillRect/>
          </a:stretch>
        </p:blipFill>
        <p:spPr>
          <a:xfrm>
            <a:off x="5482389" y="1656167"/>
            <a:ext cx="5943600" cy="4819650"/>
          </a:xfrm>
          <a:prstGeom prst="rect">
            <a:avLst/>
          </a:prstGeom>
        </p:spPr>
      </p:pic>
    </p:spTree>
    <p:extLst>
      <p:ext uri="{BB962C8B-B14F-4D97-AF65-F5344CB8AC3E}">
        <p14:creationId xmlns:p14="http://schemas.microsoft.com/office/powerpoint/2010/main" val="23068240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F476294-FBAE-42D5-AE1D-1A929358604D}"/>
              </a:ext>
            </a:extLst>
          </p:cNvPr>
          <p:cNvSpPr>
            <a:spLocks noGrp="1"/>
          </p:cNvSpPr>
          <p:nvPr>
            <p:ph type="title"/>
          </p:nvPr>
        </p:nvSpPr>
        <p:spPr/>
        <p:txBody>
          <a:bodyPr/>
          <a:lstStyle/>
          <a:p>
            <a:r>
              <a:rPr lang="de-DE" dirty="0"/>
              <a:t>Explorative vs. Konfirmatorische Forschung</a:t>
            </a:r>
          </a:p>
        </p:txBody>
      </p:sp>
      <p:pic>
        <p:nvPicPr>
          <p:cNvPr id="5" name="Grafik 4">
            <a:extLst>
              <a:ext uri="{FF2B5EF4-FFF2-40B4-BE49-F238E27FC236}">
                <a16:creationId xmlns:a16="http://schemas.microsoft.com/office/drawing/2014/main" id="{05DB9979-1286-4044-B344-5D6B46B82620}"/>
              </a:ext>
            </a:extLst>
          </p:cNvPr>
          <p:cNvPicPr>
            <a:picLocks noChangeAspect="1"/>
          </p:cNvPicPr>
          <p:nvPr/>
        </p:nvPicPr>
        <p:blipFill>
          <a:blip r:embed="rId3"/>
          <a:stretch>
            <a:fillRect/>
          </a:stretch>
        </p:blipFill>
        <p:spPr>
          <a:xfrm>
            <a:off x="4980886" y="1686427"/>
            <a:ext cx="6603018" cy="2269206"/>
          </a:xfrm>
          <a:prstGeom prst="rect">
            <a:avLst/>
          </a:prstGeom>
        </p:spPr>
      </p:pic>
      <p:pic>
        <p:nvPicPr>
          <p:cNvPr id="6" name="Grafik 5">
            <a:extLst>
              <a:ext uri="{FF2B5EF4-FFF2-40B4-BE49-F238E27FC236}">
                <a16:creationId xmlns:a16="http://schemas.microsoft.com/office/drawing/2014/main" id="{7E84F778-03BC-4DA3-BBFA-3D9A118AD96A}"/>
              </a:ext>
            </a:extLst>
          </p:cNvPr>
          <p:cNvPicPr>
            <a:picLocks noChangeAspect="1"/>
          </p:cNvPicPr>
          <p:nvPr/>
        </p:nvPicPr>
        <p:blipFill>
          <a:blip r:embed="rId4"/>
          <a:stretch>
            <a:fillRect/>
          </a:stretch>
        </p:blipFill>
        <p:spPr>
          <a:xfrm>
            <a:off x="608096" y="1686427"/>
            <a:ext cx="3981450" cy="2457450"/>
          </a:xfrm>
          <a:prstGeom prst="rect">
            <a:avLst/>
          </a:prstGeom>
        </p:spPr>
      </p:pic>
      <p:sp>
        <p:nvSpPr>
          <p:cNvPr id="7" name="Rechteck 6">
            <a:extLst>
              <a:ext uri="{FF2B5EF4-FFF2-40B4-BE49-F238E27FC236}">
                <a16:creationId xmlns:a16="http://schemas.microsoft.com/office/drawing/2014/main" id="{EEB8151A-5EC6-443E-8661-25832C7EEDB7}"/>
              </a:ext>
            </a:extLst>
          </p:cNvPr>
          <p:cNvSpPr/>
          <p:nvPr/>
        </p:nvSpPr>
        <p:spPr>
          <a:xfrm>
            <a:off x="5487904" y="4356686"/>
            <a:ext cx="1554580" cy="369332"/>
          </a:xfrm>
          <a:prstGeom prst="rect">
            <a:avLst/>
          </a:prstGeom>
        </p:spPr>
        <p:txBody>
          <a:bodyPr wrap="square">
            <a:spAutoFit/>
          </a:bodyPr>
          <a:lstStyle/>
          <a:p>
            <a:r>
              <a:rPr lang="en-US" dirty="0" err="1"/>
              <a:t>Miese</a:t>
            </a:r>
            <a:r>
              <a:rPr lang="en-US" dirty="0"/>
              <a:t> </a:t>
            </a:r>
            <a:r>
              <a:rPr lang="en-US" dirty="0" err="1"/>
              <a:t>Theorie</a:t>
            </a:r>
            <a:endParaRPr lang="de-DE" dirty="0"/>
          </a:p>
        </p:txBody>
      </p:sp>
      <p:sp>
        <p:nvSpPr>
          <p:cNvPr id="8" name="Rechteck 7">
            <a:extLst>
              <a:ext uri="{FF2B5EF4-FFF2-40B4-BE49-F238E27FC236}">
                <a16:creationId xmlns:a16="http://schemas.microsoft.com/office/drawing/2014/main" id="{86A73EEC-51E6-464B-BE87-D0CE97A05224}"/>
              </a:ext>
            </a:extLst>
          </p:cNvPr>
          <p:cNvSpPr/>
          <p:nvPr/>
        </p:nvSpPr>
        <p:spPr>
          <a:xfrm>
            <a:off x="7315200" y="4348666"/>
            <a:ext cx="2021305" cy="369332"/>
          </a:xfrm>
          <a:prstGeom prst="rect">
            <a:avLst/>
          </a:prstGeom>
        </p:spPr>
        <p:txBody>
          <a:bodyPr wrap="square">
            <a:spAutoFit/>
          </a:bodyPr>
          <a:lstStyle/>
          <a:p>
            <a:r>
              <a:rPr lang="en-US" dirty="0" err="1"/>
              <a:t>Brauchbare</a:t>
            </a:r>
            <a:r>
              <a:rPr lang="en-US" dirty="0"/>
              <a:t> </a:t>
            </a:r>
            <a:r>
              <a:rPr lang="en-US" dirty="0" err="1"/>
              <a:t>Theorie</a:t>
            </a:r>
            <a:endParaRPr lang="de-DE" dirty="0"/>
          </a:p>
        </p:txBody>
      </p:sp>
      <p:sp>
        <p:nvSpPr>
          <p:cNvPr id="9" name="Rechteck 8">
            <a:extLst>
              <a:ext uri="{FF2B5EF4-FFF2-40B4-BE49-F238E27FC236}">
                <a16:creationId xmlns:a16="http://schemas.microsoft.com/office/drawing/2014/main" id="{4CE8BB68-34B8-41AB-A2D0-BDDF454E6A18}"/>
              </a:ext>
            </a:extLst>
          </p:cNvPr>
          <p:cNvSpPr/>
          <p:nvPr/>
        </p:nvSpPr>
        <p:spPr>
          <a:xfrm>
            <a:off x="9678060" y="4356688"/>
            <a:ext cx="2021304" cy="369332"/>
          </a:xfrm>
          <a:prstGeom prst="rect">
            <a:avLst/>
          </a:prstGeom>
        </p:spPr>
        <p:txBody>
          <a:bodyPr wrap="square">
            <a:spAutoFit/>
          </a:bodyPr>
          <a:lstStyle/>
          <a:p>
            <a:r>
              <a:rPr lang="en-US" dirty="0" err="1"/>
              <a:t>Perfekte</a:t>
            </a:r>
            <a:r>
              <a:rPr lang="en-US" dirty="0"/>
              <a:t> </a:t>
            </a:r>
            <a:r>
              <a:rPr lang="en-US" dirty="0" err="1"/>
              <a:t>Theorie</a:t>
            </a:r>
            <a:endParaRPr lang="de-DE" dirty="0"/>
          </a:p>
        </p:txBody>
      </p:sp>
      <p:sp>
        <p:nvSpPr>
          <p:cNvPr id="10" name="Rechteck 9">
            <a:extLst>
              <a:ext uri="{FF2B5EF4-FFF2-40B4-BE49-F238E27FC236}">
                <a16:creationId xmlns:a16="http://schemas.microsoft.com/office/drawing/2014/main" id="{D7BD0D6B-E83E-4C06-96CA-953490BD9F66}"/>
              </a:ext>
            </a:extLst>
          </p:cNvPr>
          <p:cNvSpPr/>
          <p:nvPr/>
        </p:nvSpPr>
        <p:spPr>
          <a:xfrm>
            <a:off x="1889618" y="4348667"/>
            <a:ext cx="1623602" cy="369332"/>
          </a:xfrm>
          <a:prstGeom prst="rect">
            <a:avLst/>
          </a:prstGeom>
        </p:spPr>
        <p:txBody>
          <a:bodyPr wrap="square">
            <a:spAutoFit/>
          </a:bodyPr>
          <a:lstStyle/>
          <a:p>
            <a:r>
              <a:rPr lang="en-US" dirty="0" err="1"/>
              <a:t>Keine</a:t>
            </a:r>
            <a:r>
              <a:rPr lang="en-US" dirty="0"/>
              <a:t> </a:t>
            </a:r>
            <a:r>
              <a:rPr lang="en-US" dirty="0" err="1"/>
              <a:t>Theorie</a:t>
            </a:r>
            <a:endParaRPr lang="de-DE" dirty="0"/>
          </a:p>
        </p:txBody>
      </p:sp>
      <p:sp>
        <p:nvSpPr>
          <p:cNvPr id="11" name="Rechteck 10">
            <a:extLst>
              <a:ext uri="{FF2B5EF4-FFF2-40B4-BE49-F238E27FC236}">
                <a16:creationId xmlns:a16="http://schemas.microsoft.com/office/drawing/2014/main" id="{0C590512-E9DE-47E7-B6A4-1ADA3E4851AF}"/>
              </a:ext>
            </a:extLst>
          </p:cNvPr>
          <p:cNvSpPr/>
          <p:nvPr/>
        </p:nvSpPr>
        <p:spPr>
          <a:xfrm>
            <a:off x="5487904" y="5061622"/>
            <a:ext cx="6096000" cy="1323439"/>
          </a:xfrm>
          <a:prstGeom prst="rect">
            <a:avLst/>
          </a:prstGeom>
        </p:spPr>
        <p:txBody>
          <a:bodyPr>
            <a:spAutoFit/>
          </a:bodyPr>
          <a:lstStyle/>
          <a:p>
            <a:pPr lvl="0">
              <a:defRPr/>
            </a:pPr>
            <a:r>
              <a:rPr lang="en-US" sz="2000" dirty="0"/>
              <a:t>Die </a:t>
            </a:r>
            <a:r>
              <a:rPr lang="en-US" sz="2000" dirty="0" err="1"/>
              <a:t>Qualität</a:t>
            </a:r>
            <a:r>
              <a:rPr lang="en-US" sz="2000" dirty="0"/>
              <a:t> </a:t>
            </a:r>
            <a:r>
              <a:rPr lang="en-US" sz="2000" dirty="0" err="1"/>
              <a:t>einer</a:t>
            </a:r>
            <a:r>
              <a:rPr lang="en-US" sz="2000" dirty="0"/>
              <a:t> </a:t>
            </a:r>
            <a:r>
              <a:rPr lang="en-US" sz="2000" dirty="0" err="1"/>
              <a:t>Theorie</a:t>
            </a:r>
            <a:r>
              <a:rPr lang="en-US" sz="2000" dirty="0"/>
              <a:t> </a:t>
            </a:r>
            <a:r>
              <a:rPr lang="en-US" sz="2000" dirty="0" err="1"/>
              <a:t>wird</a:t>
            </a:r>
            <a:endParaRPr lang="en-US" sz="2000" dirty="0"/>
          </a:p>
          <a:p>
            <a:pPr marL="285750" lvl="0" indent="-285750">
              <a:buFont typeface="Arial" panose="020B0604020202020204" pitchFamily="34" charset="0"/>
              <a:buChar char="•"/>
              <a:defRPr/>
            </a:pPr>
            <a:r>
              <a:rPr lang="en-US" sz="2000" dirty="0" err="1"/>
              <a:t>bestimmt</a:t>
            </a:r>
            <a:r>
              <a:rPr lang="en-US" sz="2000" dirty="0"/>
              <a:t> </a:t>
            </a:r>
            <a:r>
              <a:rPr lang="en-US" sz="2000" dirty="0" err="1"/>
              <a:t>durch</a:t>
            </a:r>
            <a:r>
              <a:rPr lang="en-US" sz="2000" dirty="0"/>
              <a:t> Parameter ρ</a:t>
            </a:r>
          </a:p>
          <a:p>
            <a:pPr marL="285750" lvl="0" indent="-285750">
              <a:buFont typeface="Arial" panose="020B0604020202020204" pitchFamily="34" charset="0"/>
              <a:buChar char="•"/>
              <a:defRPr/>
            </a:pPr>
            <a:r>
              <a:rPr lang="en-US" sz="2000" dirty="0" err="1"/>
              <a:t>visualisiert</a:t>
            </a:r>
            <a:r>
              <a:rPr lang="en-US" sz="2000" dirty="0"/>
              <a:t> </a:t>
            </a:r>
            <a:r>
              <a:rPr lang="en-US" sz="2000" dirty="0" err="1"/>
              <a:t>durch</a:t>
            </a:r>
            <a:r>
              <a:rPr lang="en-US" sz="2000" dirty="0"/>
              <a:t> die </a:t>
            </a:r>
            <a:r>
              <a:rPr lang="en-US" sz="2000" dirty="0" err="1"/>
              <a:t>Überlappung</a:t>
            </a:r>
            <a:r>
              <a:rPr lang="en-US" sz="2000" dirty="0"/>
              <a:t> </a:t>
            </a:r>
            <a:r>
              <a:rPr lang="en-US" sz="2000" dirty="0" err="1"/>
              <a:t>zwischen</a:t>
            </a:r>
            <a:r>
              <a:rPr lang="en-US" sz="2000" dirty="0"/>
              <a:t> </a:t>
            </a:r>
            <a:r>
              <a:rPr lang="en-US" sz="2000" dirty="0" err="1">
                <a:solidFill>
                  <a:schemeClr val="bg2">
                    <a:lumMod val="25000"/>
                  </a:schemeClr>
                </a:solidFill>
              </a:rPr>
              <a:t>wahrer</a:t>
            </a:r>
            <a:r>
              <a:rPr lang="en-US" sz="2000" dirty="0">
                <a:solidFill>
                  <a:schemeClr val="bg2">
                    <a:lumMod val="25000"/>
                  </a:schemeClr>
                </a:solidFill>
              </a:rPr>
              <a:t> </a:t>
            </a:r>
            <a:r>
              <a:rPr lang="en-US" sz="2000" dirty="0" err="1">
                <a:solidFill>
                  <a:schemeClr val="bg2">
                    <a:lumMod val="25000"/>
                  </a:schemeClr>
                </a:solidFill>
              </a:rPr>
              <a:t>Beschaffenheit</a:t>
            </a:r>
            <a:r>
              <a:rPr lang="en-US" sz="2000" dirty="0">
                <a:solidFill>
                  <a:schemeClr val="bg2">
                    <a:lumMod val="25000"/>
                  </a:schemeClr>
                </a:solidFill>
              </a:rPr>
              <a:t> der Welt</a:t>
            </a:r>
            <a:r>
              <a:rPr lang="en-US" sz="2000" dirty="0"/>
              <a:t> und </a:t>
            </a:r>
            <a:r>
              <a:rPr lang="en-US" sz="2000" dirty="0" err="1">
                <a:solidFill>
                  <a:srgbClr val="FF0000"/>
                </a:solidFill>
              </a:rPr>
              <a:t>Experimenten</a:t>
            </a:r>
            <a:endParaRPr lang="de-DE" sz="2000" dirty="0">
              <a:solidFill>
                <a:srgbClr val="FF0000"/>
              </a:solidFill>
            </a:endParaRPr>
          </a:p>
        </p:txBody>
      </p:sp>
    </p:spTree>
    <p:extLst>
      <p:ext uri="{BB962C8B-B14F-4D97-AF65-F5344CB8AC3E}">
        <p14:creationId xmlns:p14="http://schemas.microsoft.com/office/powerpoint/2010/main" val="22995971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F476294-FBAE-42D5-AE1D-1A929358604D}"/>
              </a:ext>
            </a:extLst>
          </p:cNvPr>
          <p:cNvSpPr>
            <a:spLocks noGrp="1"/>
          </p:cNvSpPr>
          <p:nvPr>
            <p:ph type="title"/>
          </p:nvPr>
        </p:nvSpPr>
        <p:spPr/>
        <p:txBody>
          <a:bodyPr/>
          <a:lstStyle/>
          <a:p>
            <a:r>
              <a:rPr lang="de-DE" dirty="0"/>
              <a:t>Simulation Konfirmatorische Forschung</a:t>
            </a:r>
          </a:p>
        </p:txBody>
      </p:sp>
      <p:sp>
        <p:nvSpPr>
          <p:cNvPr id="4" name="Rechteck 3">
            <a:extLst>
              <a:ext uri="{FF2B5EF4-FFF2-40B4-BE49-F238E27FC236}">
                <a16:creationId xmlns:a16="http://schemas.microsoft.com/office/drawing/2014/main" id="{69F451F9-5CB8-48D0-B1FC-2C3D7B8EAF8B}"/>
              </a:ext>
            </a:extLst>
          </p:cNvPr>
          <p:cNvSpPr/>
          <p:nvPr/>
        </p:nvSpPr>
        <p:spPr>
          <a:xfrm>
            <a:off x="838201" y="1656167"/>
            <a:ext cx="3765884" cy="5139869"/>
          </a:xfrm>
          <a:prstGeom prst="rect">
            <a:avLst/>
          </a:prstGeom>
        </p:spPr>
        <p:txBody>
          <a:bodyPr wrap="square">
            <a:spAutoFit/>
          </a:bodyPr>
          <a:lstStyle/>
          <a:p>
            <a:r>
              <a:rPr lang="en-US" sz="2000" dirty="0" err="1"/>
              <a:t>Simulationsparameter</a:t>
            </a:r>
            <a:r>
              <a:rPr lang="en-US" sz="2000" dirty="0"/>
              <a:t>:</a:t>
            </a:r>
            <a:endParaRPr lang="en-US" dirty="0"/>
          </a:p>
          <a:p>
            <a:endParaRPr lang="de-DE" dirty="0"/>
          </a:p>
          <a:p>
            <a:pPr marL="285750" indent="-285750">
              <a:buFont typeface="Arial" panose="020B0604020202020204" pitchFamily="34" charset="0"/>
              <a:buChar char="•"/>
            </a:pPr>
            <a:r>
              <a:rPr lang="de-DE" dirty="0"/>
              <a:t>1000 Iterationen</a:t>
            </a:r>
          </a:p>
          <a:p>
            <a:pPr marL="285750" indent="-285750">
              <a:buFont typeface="Arial" panose="020B0604020202020204" pitchFamily="34" charset="0"/>
              <a:buChar char="•"/>
            </a:pPr>
            <a:r>
              <a:rPr lang="de-DE" dirty="0"/>
              <a:t>100 Primärstudien pro Iteration</a:t>
            </a:r>
          </a:p>
          <a:p>
            <a:pPr marL="285750" indent="-285750">
              <a:buFont typeface="Arial" panose="020B0604020202020204" pitchFamily="34" charset="0"/>
              <a:buChar char="•"/>
            </a:pPr>
            <a:r>
              <a:rPr lang="de-DE" dirty="0"/>
              <a:t>Basisrate H1 = 9%</a:t>
            </a:r>
          </a:p>
          <a:p>
            <a:pPr marL="285750" indent="-285750">
              <a:buFont typeface="Arial" panose="020B0604020202020204" pitchFamily="34" charset="0"/>
              <a:buChar char="•"/>
            </a:pPr>
            <a:r>
              <a:rPr lang="de-DE" dirty="0"/>
              <a:t>Power P(H1|H1): 80% vs. 50%</a:t>
            </a:r>
          </a:p>
          <a:p>
            <a:pPr marL="285750" indent="-285750">
              <a:buFont typeface="Arial" panose="020B0604020202020204" pitchFamily="34" charset="0"/>
              <a:buChar char="•"/>
            </a:pPr>
            <a:r>
              <a:rPr lang="de-DE" dirty="0"/>
              <a:t>p-</a:t>
            </a:r>
            <a:r>
              <a:rPr lang="de-DE" dirty="0" err="1"/>
              <a:t>hacking</a:t>
            </a:r>
            <a:r>
              <a:rPr lang="de-DE" dirty="0"/>
              <a:t> P(H1|H0) = </a:t>
            </a:r>
            <a:r>
              <a:rPr lang="de-DE" dirty="0">
                <a:solidFill>
                  <a:srgbClr val="FF0000"/>
                </a:solidFill>
              </a:rPr>
              <a:t>5%</a:t>
            </a:r>
            <a:r>
              <a:rPr lang="de-DE" dirty="0"/>
              <a:t> vs. 20%</a:t>
            </a:r>
            <a:endParaRPr lang="de-DE" dirty="0">
              <a:solidFill>
                <a:srgbClr val="FF0000"/>
              </a:solidFill>
            </a:endParaRPr>
          </a:p>
          <a:p>
            <a:pPr marL="285750" indent="-285750">
              <a:buFont typeface="Arial" panose="020B0604020202020204" pitchFamily="34" charset="0"/>
              <a:buChar char="•"/>
            </a:pPr>
            <a:r>
              <a:rPr lang="de-DE" dirty="0">
                <a:solidFill>
                  <a:srgbClr val="FF0000"/>
                </a:solidFill>
              </a:rPr>
              <a:t>Temperatur der Interesse-Funktion</a:t>
            </a:r>
          </a:p>
          <a:p>
            <a:pPr marL="285750" indent="-285750">
              <a:buFont typeface="Arial" panose="020B0604020202020204" pitchFamily="34" charset="0"/>
              <a:buChar char="•"/>
            </a:pPr>
            <a:r>
              <a:rPr lang="de-DE" dirty="0"/>
              <a:t>Schwelle der Interesse-Funktion: Zitationsquantil 10% - </a:t>
            </a:r>
            <a:r>
              <a:rPr lang="de-DE" dirty="0">
                <a:solidFill>
                  <a:srgbClr val="FF0000"/>
                </a:solidFill>
              </a:rPr>
              <a:t>90% (= 22.98 Zitationen)</a:t>
            </a:r>
          </a:p>
          <a:p>
            <a:pPr marL="285750" indent="-285750">
              <a:buFont typeface="Arial" panose="020B0604020202020204" pitchFamily="34" charset="0"/>
              <a:buChar char="•"/>
            </a:pPr>
            <a:r>
              <a:rPr lang="de-DE" dirty="0">
                <a:solidFill>
                  <a:srgbClr val="FF0000"/>
                </a:solidFill>
              </a:rPr>
              <a:t>Qualität der Theorie </a:t>
            </a:r>
            <a:r>
              <a:rPr lang="en-US" dirty="0"/>
              <a:t>ρ </a:t>
            </a:r>
            <a:r>
              <a:rPr lang="de-DE" dirty="0">
                <a:solidFill>
                  <a:srgbClr val="FF0000"/>
                </a:solidFill>
              </a:rPr>
              <a:t>: Dickere Linie = bessere Theorie</a:t>
            </a:r>
          </a:p>
          <a:p>
            <a:pPr marL="285750" indent="-285750">
              <a:buFont typeface="Arial" panose="020B0604020202020204" pitchFamily="34" charset="0"/>
              <a:buChar char="•"/>
            </a:pPr>
            <a:endParaRPr lang="de-DE" dirty="0">
              <a:solidFill>
                <a:srgbClr val="FF0000"/>
              </a:solidFill>
            </a:endParaRPr>
          </a:p>
          <a:p>
            <a:r>
              <a:rPr lang="de-DE" sz="2000" dirty="0"/>
              <a:t>Endpunkte pro 100 Studien:</a:t>
            </a:r>
          </a:p>
          <a:p>
            <a:pPr marL="285750" indent="-285750">
              <a:buFont typeface="Arial" panose="020B0604020202020204" pitchFamily="34" charset="0"/>
              <a:buChar char="•"/>
            </a:pPr>
            <a:r>
              <a:rPr lang="de-DE" dirty="0"/>
              <a:t>Studienkosten (N Experimente)</a:t>
            </a:r>
          </a:p>
          <a:p>
            <a:pPr marL="285750" indent="-285750">
              <a:buFont typeface="Arial" panose="020B0604020202020204" pitchFamily="34" charset="0"/>
              <a:buChar char="•"/>
            </a:pPr>
            <a:r>
              <a:rPr lang="de-DE" dirty="0"/>
              <a:t>Effektivität (Anzahl H1 repliziert)</a:t>
            </a:r>
          </a:p>
          <a:p>
            <a:endParaRPr lang="de-DE" dirty="0"/>
          </a:p>
        </p:txBody>
      </p:sp>
      <p:pic>
        <p:nvPicPr>
          <p:cNvPr id="5" name="Grafik 4">
            <a:extLst>
              <a:ext uri="{FF2B5EF4-FFF2-40B4-BE49-F238E27FC236}">
                <a16:creationId xmlns:a16="http://schemas.microsoft.com/office/drawing/2014/main" id="{BDFC3C74-1159-4826-A76B-CE7DBD047001}"/>
              </a:ext>
            </a:extLst>
          </p:cNvPr>
          <p:cNvPicPr>
            <a:picLocks noChangeAspect="1"/>
          </p:cNvPicPr>
          <p:nvPr/>
        </p:nvPicPr>
        <p:blipFill>
          <a:blip r:embed="rId3"/>
          <a:stretch>
            <a:fillRect/>
          </a:stretch>
        </p:blipFill>
        <p:spPr>
          <a:xfrm>
            <a:off x="5580396" y="1656167"/>
            <a:ext cx="5972175" cy="4657725"/>
          </a:xfrm>
          <a:prstGeom prst="rect">
            <a:avLst/>
          </a:prstGeom>
        </p:spPr>
      </p:pic>
    </p:spTree>
    <p:extLst>
      <p:ext uri="{BB962C8B-B14F-4D97-AF65-F5344CB8AC3E}">
        <p14:creationId xmlns:p14="http://schemas.microsoft.com/office/powerpoint/2010/main" val="1719656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F476294-FBAE-42D5-AE1D-1A929358604D}"/>
              </a:ext>
            </a:extLst>
          </p:cNvPr>
          <p:cNvSpPr>
            <a:spLocks noGrp="1"/>
          </p:cNvSpPr>
          <p:nvPr>
            <p:ph type="title"/>
          </p:nvPr>
        </p:nvSpPr>
        <p:spPr/>
        <p:txBody>
          <a:bodyPr/>
          <a:lstStyle/>
          <a:p>
            <a:r>
              <a:rPr lang="de-DE" dirty="0"/>
              <a:t>Explorative vs. Konfirmatorische Forschung</a:t>
            </a:r>
          </a:p>
        </p:txBody>
      </p:sp>
      <p:pic>
        <p:nvPicPr>
          <p:cNvPr id="5" name="Grafik 4">
            <a:extLst>
              <a:ext uri="{FF2B5EF4-FFF2-40B4-BE49-F238E27FC236}">
                <a16:creationId xmlns:a16="http://schemas.microsoft.com/office/drawing/2014/main" id="{BDFC3C74-1159-4826-A76B-CE7DBD047001}"/>
              </a:ext>
            </a:extLst>
          </p:cNvPr>
          <p:cNvPicPr>
            <a:picLocks noChangeAspect="1"/>
          </p:cNvPicPr>
          <p:nvPr/>
        </p:nvPicPr>
        <p:blipFill rotWithShape="1">
          <a:blip r:embed="rId3"/>
          <a:srcRect l="48120"/>
          <a:stretch/>
        </p:blipFill>
        <p:spPr>
          <a:xfrm>
            <a:off x="9079832" y="1656167"/>
            <a:ext cx="3098377" cy="4657725"/>
          </a:xfrm>
          <a:prstGeom prst="rect">
            <a:avLst/>
          </a:prstGeom>
        </p:spPr>
      </p:pic>
      <p:pic>
        <p:nvPicPr>
          <p:cNvPr id="6" name="Grafik 5">
            <a:extLst>
              <a:ext uri="{FF2B5EF4-FFF2-40B4-BE49-F238E27FC236}">
                <a16:creationId xmlns:a16="http://schemas.microsoft.com/office/drawing/2014/main" id="{B271C545-F8A5-4AA8-983A-3D00F39CFF48}"/>
              </a:ext>
            </a:extLst>
          </p:cNvPr>
          <p:cNvPicPr>
            <a:picLocks noChangeAspect="1"/>
          </p:cNvPicPr>
          <p:nvPr/>
        </p:nvPicPr>
        <p:blipFill rotWithShape="1">
          <a:blip r:embed="rId4"/>
          <a:srcRect l="50566"/>
          <a:stretch/>
        </p:blipFill>
        <p:spPr>
          <a:xfrm>
            <a:off x="3048000" y="1637117"/>
            <a:ext cx="2933446" cy="4676775"/>
          </a:xfrm>
          <a:prstGeom prst="rect">
            <a:avLst/>
          </a:prstGeom>
        </p:spPr>
      </p:pic>
      <p:sp>
        <p:nvSpPr>
          <p:cNvPr id="7" name="Rechteck 6">
            <a:extLst>
              <a:ext uri="{FF2B5EF4-FFF2-40B4-BE49-F238E27FC236}">
                <a16:creationId xmlns:a16="http://schemas.microsoft.com/office/drawing/2014/main" id="{52A52744-BB30-447E-9326-226BAC2E74AF}"/>
              </a:ext>
            </a:extLst>
          </p:cNvPr>
          <p:cNvSpPr/>
          <p:nvPr/>
        </p:nvSpPr>
        <p:spPr>
          <a:xfrm>
            <a:off x="2322752" y="6353931"/>
            <a:ext cx="1623602" cy="369332"/>
          </a:xfrm>
          <a:prstGeom prst="rect">
            <a:avLst/>
          </a:prstGeom>
        </p:spPr>
        <p:txBody>
          <a:bodyPr wrap="square">
            <a:spAutoFit/>
          </a:bodyPr>
          <a:lstStyle/>
          <a:p>
            <a:r>
              <a:rPr lang="en-US" dirty="0"/>
              <a:t>Exploration</a:t>
            </a:r>
            <a:endParaRPr lang="de-DE" dirty="0"/>
          </a:p>
        </p:txBody>
      </p:sp>
      <p:sp>
        <p:nvSpPr>
          <p:cNvPr id="8" name="Rechteck 7">
            <a:extLst>
              <a:ext uri="{FF2B5EF4-FFF2-40B4-BE49-F238E27FC236}">
                <a16:creationId xmlns:a16="http://schemas.microsoft.com/office/drawing/2014/main" id="{4B9890E1-DDD3-4472-8ADE-C54106E480D2}"/>
              </a:ext>
            </a:extLst>
          </p:cNvPr>
          <p:cNvSpPr/>
          <p:nvPr/>
        </p:nvSpPr>
        <p:spPr>
          <a:xfrm>
            <a:off x="8667404" y="6345910"/>
            <a:ext cx="1623602" cy="369332"/>
          </a:xfrm>
          <a:prstGeom prst="rect">
            <a:avLst/>
          </a:prstGeom>
        </p:spPr>
        <p:txBody>
          <a:bodyPr wrap="square">
            <a:spAutoFit/>
          </a:bodyPr>
          <a:lstStyle/>
          <a:p>
            <a:r>
              <a:rPr lang="en-US" dirty="0" err="1"/>
              <a:t>Konfirmation</a:t>
            </a:r>
            <a:endParaRPr lang="de-DE" dirty="0"/>
          </a:p>
        </p:txBody>
      </p:sp>
    </p:spTree>
    <p:extLst>
      <p:ext uri="{BB962C8B-B14F-4D97-AF65-F5344CB8AC3E}">
        <p14:creationId xmlns:p14="http://schemas.microsoft.com/office/powerpoint/2010/main" val="14402775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F476294-FBAE-42D5-AE1D-1A929358604D}"/>
              </a:ext>
            </a:extLst>
          </p:cNvPr>
          <p:cNvSpPr>
            <a:spLocks noGrp="1"/>
          </p:cNvSpPr>
          <p:nvPr>
            <p:ph type="title"/>
          </p:nvPr>
        </p:nvSpPr>
        <p:spPr/>
        <p:txBody>
          <a:bodyPr/>
          <a:lstStyle/>
          <a:p>
            <a:r>
              <a:rPr lang="de-DE" dirty="0"/>
              <a:t>Explorative vs. Konfirmatorische Forschung</a:t>
            </a:r>
          </a:p>
        </p:txBody>
      </p:sp>
      <p:pic>
        <p:nvPicPr>
          <p:cNvPr id="5" name="Grafik 4">
            <a:extLst>
              <a:ext uri="{FF2B5EF4-FFF2-40B4-BE49-F238E27FC236}">
                <a16:creationId xmlns:a16="http://schemas.microsoft.com/office/drawing/2014/main" id="{BDFC3C74-1159-4826-A76B-CE7DBD047001}"/>
              </a:ext>
            </a:extLst>
          </p:cNvPr>
          <p:cNvPicPr>
            <a:picLocks noChangeAspect="1"/>
          </p:cNvPicPr>
          <p:nvPr/>
        </p:nvPicPr>
        <p:blipFill>
          <a:blip r:embed="rId3"/>
          <a:stretch>
            <a:fillRect/>
          </a:stretch>
        </p:blipFill>
        <p:spPr>
          <a:xfrm>
            <a:off x="6206034" y="1656167"/>
            <a:ext cx="5972175" cy="4657725"/>
          </a:xfrm>
          <a:prstGeom prst="rect">
            <a:avLst/>
          </a:prstGeom>
        </p:spPr>
      </p:pic>
      <p:pic>
        <p:nvPicPr>
          <p:cNvPr id="6" name="Grafik 5">
            <a:extLst>
              <a:ext uri="{FF2B5EF4-FFF2-40B4-BE49-F238E27FC236}">
                <a16:creationId xmlns:a16="http://schemas.microsoft.com/office/drawing/2014/main" id="{B271C545-F8A5-4AA8-983A-3D00F39CFF48}"/>
              </a:ext>
            </a:extLst>
          </p:cNvPr>
          <p:cNvPicPr>
            <a:picLocks noChangeAspect="1"/>
          </p:cNvPicPr>
          <p:nvPr/>
        </p:nvPicPr>
        <p:blipFill>
          <a:blip r:embed="rId4"/>
          <a:stretch>
            <a:fillRect/>
          </a:stretch>
        </p:blipFill>
        <p:spPr>
          <a:xfrm>
            <a:off x="47371" y="1637117"/>
            <a:ext cx="5934075" cy="4676775"/>
          </a:xfrm>
          <a:prstGeom prst="rect">
            <a:avLst/>
          </a:prstGeom>
        </p:spPr>
      </p:pic>
      <p:sp>
        <p:nvSpPr>
          <p:cNvPr id="7" name="Rechteck 6">
            <a:extLst>
              <a:ext uri="{FF2B5EF4-FFF2-40B4-BE49-F238E27FC236}">
                <a16:creationId xmlns:a16="http://schemas.microsoft.com/office/drawing/2014/main" id="{52A52744-BB30-447E-9326-226BAC2E74AF}"/>
              </a:ext>
            </a:extLst>
          </p:cNvPr>
          <p:cNvSpPr/>
          <p:nvPr/>
        </p:nvSpPr>
        <p:spPr>
          <a:xfrm>
            <a:off x="2322752" y="6353931"/>
            <a:ext cx="1623602" cy="369332"/>
          </a:xfrm>
          <a:prstGeom prst="rect">
            <a:avLst/>
          </a:prstGeom>
        </p:spPr>
        <p:txBody>
          <a:bodyPr wrap="square">
            <a:spAutoFit/>
          </a:bodyPr>
          <a:lstStyle/>
          <a:p>
            <a:r>
              <a:rPr lang="en-US" dirty="0"/>
              <a:t>Exploration</a:t>
            </a:r>
            <a:endParaRPr lang="de-DE" dirty="0"/>
          </a:p>
        </p:txBody>
      </p:sp>
      <p:sp>
        <p:nvSpPr>
          <p:cNvPr id="8" name="Rechteck 7">
            <a:extLst>
              <a:ext uri="{FF2B5EF4-FFF2-40B4-BE49-F238E27FC236}">
                <a16:creationId xmlns:a16="http://schemas.microsoft.com/office/drawing/2014/main" id="{4B9890E1-DDD3-4472-8ADE-C54106E480D2}"/>
              </a:ext>
            </a:extLst>
          </p:cNvPr>
          <p:cNvSpPr/>
          <p:nvPr/>
        </p:nvSpPr>
        <p:spPr>
          <a:xfrm>
            <a:off x="8667404" y="6345910"/>
            <a:ext cx="1623602" cy="369332"/>
          </a:xfrm>
          <a:prstGeom prst="rect">
            <a:avLst/>
          </a:prstGeom>
        </p:spPr>
        <p:txBody>
          <a:bodyPr wrap="square">
            <a:spAutoFit/>
          </a:bodyPr>
          <a:lstStyle/>
          <a:p>
            <a:r>
              <a:rPr lang="en-US" dirty="0" err="1"/>
              <a:t>Konfirmation</a:t>
            </a:r>
            <a:endParaRPr lang="de-DE" dirty="0"/>
          </a:p>
        </p:txBody>
      </p:sp>
    </p:spTree>
    <p:extLst>
      <p:ext uri="{BB962C8B-B14F-4D97-AF65-F5344CB8AC3E}">
        <p14:creationId xmlns:p14="http://schemas.microsoft.com/office/powerpoint/2010/main" val="31606380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Grafik 18">
            <a:extLst>
              <a:ext uri="{FF2B5EF4-FFF2-40B4-BE49-F238E27FC236}">
                <a16:creationId xmlns:a16="http://schemas.microsoft.com/office/drawing/2014/main" id="{EF067471-55E8-4EBB-9FED-669A5BCE10B0}"/>
              </a:ext>
            </a:extLst>
          </p:cNvPr>
          <p:cNvPicPr>
            <a:picLocks noChangeAspect="1"/>
          </p:cNvPicPr>
          <p:nvPr/>
        </p:nvPicPr>
        <p:blipFill>
          <a:blip r:embed="rId3"/>
          <a:stretch>
            <a:fillRect/>
          </a:stretch>
        </p:blipFill>
        <p:spPr>
          <a:xfrm>
            <a:off x="337778" y="1783995"/>
            <a:ext cx="5972175" cy="4657725"/>
          </a:xfrm>
          <a:prstGeom prst="rect">
            <a:avLst/>
          </a:prstGeom>
        </p:spPr>
      </p:pic>
      <p:sp>
        <p:nvSpPr>
          <p:cNvPr id="2" name="Titel 1">
            <a:extLst>
              <a:ext uri="{FF2B5EF4-FFF2-40B4-BE49-F238E27FC236}">
                <a16:creationId xmlns:a16="http://schemas.microsoft.com/office/drawing/2014/main" id="{2F476294-FBAE-42D5-AE1D-1A929358604D}"/>
              </a:ext>
            </a:extLst>
          </p:cNvPr>
          <p:cNvSpPr>
            <a:spLocks noGrp="1"/>
          </p:cNvSpPr>
          <p:nvPr>
            <p:ph type="title"/>
          </p:nvPr>
        </p:nvSpPr>
        <p:spPr/>
        <p:txBody>
          <a:bodyPr/>
          <a:lstStyle/>
          <a:p>
            <a:r>
              <a:rPr lang="de-DE" dirty="0"/>
              <a:t>Schlussfolgerung der Autoren</a:t>
            </a:r>
          </a:p>
        </p:txBody>
      </p:sp>
      <p:sp>
        <p:nvSpPr>
          <p:cNvPr id="9" name="Inhaltsplatzhalter 2">
            <a:extLst>
              <a:ext uri="{FF2B5EF4-FFF2-40B4-BE49-F238E27FC236}">
                <a16:creationId xmlns:a16="http://schemas.microsoft.com/office/drawing/2014/main" id="{0477FA01-8AB7-45B8-A5BD-672B1164AFF2}"/>
              </a:ext>
            </a:extLst>
          </p:cNvPr>
          <p:cNvSpPr txBox="1">
            <a:spLocks/>
          </p:cNvSpPr>
          <p:nvPr/>
        </p:nvSpPr>
        <p:spPr>
          <a:xfrm>
            <a:off x="6100657" y="1825625"/>
            <a:ext cx="6043971"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dirty="0"/>
              <a:t>Public &gt; Private Replikation, wenn</a:t>
            </a:r>
          </a:p>
          <a:p>
            <a:pPr marL="914400" lvl="1" indent="-457200">
              <a:buFont typeface="+mj-lt"/>
              <a:buAutoNum type="arabicPeriod"/>
            </a:pPr>
            <a:r>
              <a:rPr lang="de-DE" dirty="0"/>
              <a:t>Embargozeit gegenüber Medienberichten: 1 Jahr</a:t>
            </a:r>
          </a:p>
          <a:p>
            <a:pPr marL="914400" lvl="1" indent="-457200">
              <a:buFont typeface="+mj-lt"/>
              <a:buAutoNum type="arabicPeriod"/>
            </a:pPr>
            <a:r>
              <a:rPr lang="de-DE" dirty="0"/>
              <a:t>Deklaration von Befunden als „provisorisch“ bis Ablauf Embargo oder </a:t>
            </a:r>
            <a:r>
              <a:rPr lang="de-DE" dirty="0" err="1"/>
              <a:t>Replikationversuch</a:t>
            </a:r>
            <a:endParaRPr lang="de-DE" dirty="0"/>
          </a:p>
          <a:p>
            <a:pPr marL="914400" lvl="1" indent="-457200">
              <a:buFont typeface="+mj-lt"/>
              <a:buAutoNum type="arabicPeriod"/>
            </a:pPr>
            <a:r>
              <a:rPr lang="de-DE" dirty="0"/>
              <a:t>Bei Replikation: Replikateure werden Koautoren auf Original </a:t>
            </a:r>
            <a:r>
              <a:rPr lang="de-DE" dirty="0" err="1"/>
              <a:t>Publication</a:t>
            </a:r>
            <a:r>
              <a:rPr lang="de-DE" dirty="0"/>
              <a:t>  </a:t>
            </a:r>
          </a:p>
          <a:p>
            <a:pPr marL="914400" lvl="1" indent="-457200">
              <a:buFont typeface="+mj-lt"/>
              <a:buAutoNum type="arabicPeriod"/>
            </a:pPr>
            <a:r>
              <a:rPr lang="de-DE" dirty="0"/>
              <a:t>Bei Nicht-Replikation: </a:t>
            </a:r>
            <a:r>
              <a:rPr lang="de-DE" dirty="0" err="1"/>
              <a:t>Withdrawal</a:t>
            </a:r>
            <a:r>
              <a:rPr lang="de-DE" dirty="0"/>
              <a:t> + </a:t>
            </a:r>
            <a:r>
              <a:rPr lang="de-DE" dirty="0" err="1"/>
              <a:t>Citable</a:t>
            </a:r>
            <a:r>
              <a:rPr lang="de-DE" dirty="0"/>
              <a:t> Replication </a:t>
            </a:r>
            <a:r>
              <a:rPr lang="de-DE" dirty="0" err="1"/>
              <a:t>Acknowledgement</a:t>
            </a:r>
            <a:endParaRPr lang="de-DE" dirty="0"/>
          </a:p>
          <a:p>
            <a:pPr marL="914400" lvl="1" indent="-457200">
              <a:buFont typeface="+mj-lt"/>
              <a:buAutoNum type="arabicPeriod"/>
            </a:pPr>
            <a:r>
              <a:rPr lang="de-DE" dirty="0"/>
              <a:t>Bei Ablauf Embargo: Archivierung als „kein Replikationsinteresse“</a:t>
            </a:r>
          </a:p>
        </p:txBody>
      </p:sp>
    </p:spTree>
    <p:extLst>
      <p:ext uri="{BB962C8B-B14F-4D97-AF65-F5344CB8AC3E}">
        <p14:creationId xmlns:p14="http://schemas.microsoft.com/office/powerpoint/2010/main" val="11628326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F476294-FBAE-42D5-AE1D-1A929358604D}"/>
              </a:ext>
            </a:extLst>
          </p:cNvPr>
          <p:cNvSpPr>
            <a:spLocks noGrp="1"/>
          </p:cNvSpPr>
          <p:nvPr>
            <p:ph type="title"/>
          </p:nvPr>
        </p:nvSpPr>
        <p:spPr/>
        <p:txBody>
          <a:bodyPr/>
          <a:lstStyle/>
          <a:p>
            <a:r>
              <a:rPr lang="de-DE" dirty="0"/>
              <a:t>Ein Gedankenspiel..</a:t>
            </a:r>
          </a:p>
        </p:txBody>
      </p:sp>
      <p:sp>
        <p:nvSpPr>
          <p:cNvPr id="6" name="Inhaltsplatzhalter 2">
            <a:extLst>
              <a:ext uri="{FF2B5EF4-FFF2-40B4-BE49-F238E27FC236}">
                <a16:creationId xmlns:a16="http://schemas.microsoft.com/office/drawing/2014/main" id="{CEFF2164-D3B3-4FCF-B6F2-EE791C55FFA3}"/>
              </a:ext>
            </a:extLst>
          </p:cNvPr>
          <p:cNvSpPr txBox="1">
            <a:spLocks/>
          </p:cNvSpPr>
          <p:nvPr/>
        </p:nvSpPr>
        <p:spPr>
          <a:xfrm>
            <a:off x="330455" y="1387086"/>
            <a:ext cx="1153109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dirty="0"/>
              <a:t>Szenario: Sie arbeiten in einem Forschungsfeld mit hervorragender theoretischer Fundierung, welches Sie aufgrund der Breite der Thematik jedoch nur schwer überblicken können.</a:t>
            </a:r>
          </a:p>
          <a:p>
            <a:pPr lvl="1"/>
            <a:endParaRPr lang="de-DE" dirty="0"/>
          </a:p>
          <a:p>
            <a:r>
              <a:rPr lang="de-DE" dirty="0"/>
              <a:t>Sie konzipieren gerade ein neues Experiment, stellen jedoch fest dass Ihnen für das adäquate Design Ihrer Stimuli bestimme Informationen fehlen.</a:t>
            </a:r>
          </a:p>
          <a:p>
            <a:r>
              <a:rPr lang="de-DE" dirty="0"/>
              <a:t>Ein Google-Scholar Alert zeigt Ihnen einen neuen, aber niedrig publizierten Artikel, der Ihnen genau diese fehlenden Informationen zu liefern scheint.</a:t>
            </a:r>
          </a:p>
          <a:p>
            <a:endParaRPr lang="de-DE" dirty="0"/>
          </a:p>
          <a:p>
            <a:r>
              <a:rPr lang="de-DE" dirty="0"/>
              <a:t>Wie wahrscheinlich ist es, dass Sie ihre Stimuli auf Basis dieser neuen Informationen designen?</a:t>
            </a:r>
          </a:p>
          <a:p>
            <a:pPr marL="0" indent="0">
              <a:buNone/>
            </a:pPr>
            <a:r>
              <a:rPr lang="de-DE" dirty="0"/>
              <a:t>	(Score: 0: „nur mit eigener Pilotstudie “ bis 5: „direkt übernommen“)</a:t>
            </a:r>
          </a:p>
        </p:txBody>
      </p:sp>
    </p:spTree>
    <p:extLst>
      <p:ext uri="{BB962C8B-B14F-4D97-AF65-F5344CB8AC3E}">
        <p14:creationId xmlns:p14="http://schemas.microsoft.com/office/powerpoint/2010/main" val="15793481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F476294-FBAE-42D5-AE1D-1A929358604D}"/>
              </a:ext>
            </a:extLst>
          </p:cNvPr>
          <p:cNvSpPr>
            <a:spLocks noGrp="1"/>
          </p:cNvSpPr>
          <p:nvPr>
            <p:ph type="title"/>
          </p:nvPr>
        </p:nvSpPr>
        <p:spPr/>
        <p:txBody>
          <a:bodyPr/>
          <a:lstStyle/>
          <a:p>
            <a:r>
              <a:rPr lang="de-DE" dirty="0"/>
              <a:t>Ein weiteres Gedankenspiel..</a:t>
            </a:r>
          </a:p>
        </p:txBody>
      </p:sp>
      <p:sp>
        <p:nvSpPr>
          <p:cNvPr id="6" name="Inhaltsplatzhalter 2">
            <a:extLst>
              <a:ext uri="{FF2B5EF4-FFF2-40B4-BE49-F238E27FC236}">
                <a16:creationId xmlns:a16="http://schemas.microsoft.com/office/drawing/2014/main" id="{CEFF2164-D3B3-4FCF-B6F2-EE791C55FFA3}"/>
              </a:ext>
            </a:extLst>
          </p:cNvPr>
          <p:cNvSpPr txBox="1">
            <a:spLocks/>
          </p:cNvSpPr>
          <p:nvPr/>
        </p:nvSpPr>
        <p:spPr>
          <a:xfrm>
            <a:off x="300129" y="1368425"/>
            <a:ext cx="1153109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dirty="0"/>
              <a:t>Szenario: Sie arbeiten in einem Forschungsfeld mit hervorragender theoretischer Fundierung, welches Sie aufgrund der Enge der Thematik relativ gut überblicken können.</a:t>
            </a:r>
          </a:p>
          <a:p>
            <a:pPr lvl="1"/>
            <a:endParaRPr lang="de-DE" dirty="0"/>
          </a:p>
          <a:p>
            <a:r>
              <a:rPr lang="de-DE" dirty="0"/>
              <a:t>Sie konzipieren gerade ein neues Experiment, stellen jedoch fest dass Ihnen für das adäquate Design Ihrer Stimuli bestimme Informationen fehlen.</a:t>
            </a:r>
          </a:p>
          <a:p>
            <a:r>
              <a:rPr lang="de-DE" dirty="0"/>
              <a:t>Ein Google-Scholar Alert zeigt Ihnen einen neuen, aber niedrig publizierten Artikel, der Ihnen genau diese fehlenden Informationen zu liefern scheint.</a:t>
            </a:r>
          </a:p>
          <a:p>
            <a:endParaRPr lang="de-DE" dirty="0"/>
          </a:p>
          <a:p>
            <a:r>
              <a:rPr lang="de-DE" dirty="0"/>
              <a:t>Wie wahrscheinlich ist es, dass Sie ihre Stimuli auf Basis dieser neuen Informationen designen?</a:t>
            </a:r>
          </a:p>
          <a:p>
            <a:pPr marL="0" indent="0">
              <a:buNone/>
            </a:pPr>
            <a:r>
              <a:rPr lang="de-DE" dirty="0"/>
              <a:t>	(Score: 0: „nur mit eigener Pilotstudie “ bis 5: „direkt übernommen“)</a:t>
            </a:r>
          </a:p>
        </p:txBody>
      </p:sp>
    </p:spTree>
    <p:extLst>
      <p:ext uri="{BB962C8B-B14F-4D97-AF65-F5344CB8AC3E}">
        <p14:creationId xmlns:p14="http://schemas.microsoft.com/office/powerpoint/2010/main" val="42919424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Grafik 18">
            <a:extLst>
              <a:ext uri="{FF2B5EF4-FFF2-40B4-BE49-F238E27FC236}">
                <a16:creationId xmlns:a16="http://schemas.microsoft.com/office/drawing/2014/main" id="{EF067471-55E8-4EBB-9FED-669A5BCE10B0}"/>
              </a:ext>
            </a:extLst>
          </p:cNvPr>
          <p:cNvPicPr>
            <a:picLocks noChangeAspect="1"/>
          </p:cNvPicPr>
          <p:nvPr/>
        </p:nvPicPr>
        <p:blipFill>
          <a:blip r:embed="rId3"/>
          <a:stretch>
            <a:fillRect/>
          </a:stretch>
        </p:blipFill>
        <p:spPr>
          <a:xfrm>
            <a:off x="337778" y="1783995"/>
            <a:ext cx="5972175" cy="4657725"/>
          </a:xfrm>
          <a:prstGeom prst="rect">
            <a:avLst/>
          </a:prstGeom>
        </p:spPr>
      </p:pic>
      <p:sp>
        <p:nvSpPr>
          <p:cNvPr id="2" name="Titel 1">
            <a:extLst>
              <a:ext uri="{FF2B5EF4-FFF2-40B4-BE49-F238E27FC236}">
                <a16:creationId xmlns:a16="http://schemas.microsoft.com/office/drawing/2014/main" id="{2F476294-FBAE-42D5-AE1D-1A929358604D}"/>
              </a:ext>
            </a:extLst>
          </p:cNvPr>
          <p:cNvSpPr>
            <a:spLocks noGrp="1"/>
          </p:cNvSpPr>
          <p:nvPr>
            <p:ph type="title"/>
          </p:nvPr>
        </p:nvSpPr>
        <p:spPr/>
        <p:txBody>
          <a:bodyPr/>
          <a:lstStyle/>
          <a:p>
            <a:r>
              <a:rPr lang="de-DE" dirty="0"/>
              <a:t>Unberücksichtigte Endpunkte + Kritik</a:t>
            </a:r>
          </a:p>
        </p:txBody>
      </p:sp>
      <p:sp>
        <p:nvSpPr>
          <p:cNvPr id="9" name="Inhaltsplatzhalter 2">
            <a:extLst>
              <a:ext uri="{FF2B5EF4-FFF2-40B4-BE49-F238E27FC236}">
                <a16:creationId xmlns:a16="http://schemas.microsoft.com/office/drawing/2014/main" id="{0477FA01-8AB7-45B8-A5BD-672B1164AFF2}"/>
              </a:ext>
            </a:extLst>
          </p:cNvPr>
          <p:cNvSpPr txBox="1">
            <a:spLocks/>
          </p:cNvSpPr>
          <p:nvPr/>
        </p:nvSpPr>
        <p:spPr>
          <a:xfrm>
            <a:off x="6100657" y="1825625"/>
            <a:ext cx="6043971"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dirty="0"/>
              <a:t>Anzahl von Publikationen im System:</a:t>
            </a:r>
          </a:p>
          <a:p>
            <a:pPr lvl="1"/>
            <a:r>
              <a:rPr lang="de-DE" dirty="0"/>
              <a:t>Private R.: &lt; 10 pro 100 Primärstudien</a:t>
            </a:r>
          </a:p>
          <a:p>
            <a:pPr lvl="1"/>
            <a:r>
              <a:rPr lang="de-DE" dirty="0"/>
              <a:t>Public R.: 100 pro 100 Primärstudien</a:t>
            </a:r>
          </a:p>
          <a:p>
            <a:pPr marL="0" indent="0">
              <a:buNone/>
            </a:pPr>
            <a:endParaRPr lang="de-DE" dirty="0"/>
          </a:p>
          <a:p>
            <a:r>
              <a:rPr lang="de-DE" dirty="0"/>
              <a:t>Assoziation zwischen</a:t>
            </a:r>
          </a:p>
          <a:p>
            <a:pPr lvl="1"/>
            <a:r>
              <a:rPr lang="de-DE" dirty="0"/>
              <a:t>Anzahl Publikationen im System</a:t>
            </a:r>
          </a:p>
          <a:p>
            <a:pPr lvl="1"/>
            <a:r>
              <a:rPr lang="de-DE" dirty="0"/>
              <a:t>„Temperatur“ / „Schwellen“ Parameter</a:t>
            </a:r>
          </a:p>
          <a:p>
            <a:pPr lvl="1"/>
            <a:endParaRPr lang="de-DE" dirty="0"/>
          </a:p>
          <a:p>
            <a:r>
              <a:rPr lang="de-DE" dirty="0"/>
              <a:t>Kosten der Qualitätssicherung (Peer-Review) + Kosten der Veröffentlichung (Lizenzverträge) vs. Studienkosten</a:t>
            </a:r>
          </a:p>
          <a:p>
            <a:pPr lvl="1"/>
            <a:endParaRPr lang="de-DE" dirty="0"/>
          </a:p>
        </p:txBody>
      </p:sp>
    </p:spTree>
    <p:extLst>
      <p:ext uri="{BB962C8B-B14F-4D97-AF65-F5344CB8AC3E}">
        <p14:creationId xmlns:p14="http://schemas.microsoft.com/office/powerpoint/2010/main" val="27112490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E23400-9853-4C40-9DA6-79DDB8AEFFD1}"/>
              </a:ext>
            </a:extLst>
          </p:cNvPr>
          <p:cNvSpPr>
            <a:spLocks noGrp="1"/>
          </p:cNvSpPr>
          <p:nvPr>
            <p:ph type="title"/>
          </p:nvPr>
        </p:nvSpPr>
        <p:spPr>
          <a:xfrm>
            <a:off x="838200" y="702011"/>
            <a:ext cx="10515600" cy="1325563"/>
          </a:xfrm>
        </p:spPr>
        <p:txBody>
          <a:bodyPr/>
          <a:lstStyle/>
          <a:p>
            <a:pPr algn="ctr"/>
            <a:r>
              <a:rPr lang="de-DE" b="1" dirty="0">
                <a:solidFill>
                  <a:srgbClr val="FF0000"/>
                </a:solidFill>
              </a:rPr>
              <a:t>Diskussionszeit!</a:t>
            </a:r>
          </a:p>
        </p:txBody>
      </p:sp>
      <p:pic>
        <p:nvPicPr>
          <p:cNvPr id="1026" name="Picture 2" descr="Lehre: Mehr Zeit für interaktive Arbeitsformen">
            <a:extLst>
              <a:ext uri="{FF2B5EF4-FFF2-40B4-BE49-F238E27FC236}">
                <a16:creationId xmlns:a16="http://schemas.microsoft.com/office/drawing/2014/main" id="{DC913EC0-940F-436B-B07B-2E0AEE1709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6587" y="1684421"/>
            <a:ext cx="9009200" cy="50640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1219054"/>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1318</Words>
  <Application>Microsoft Office PowerPoint</Application>
  <PresentationFormat>Breitbild</PresentationFormat>
  <Paragraphs>158</Paragraphs>
  <Slides>17</Slides>
  <Notes>12</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17</vt:i4>
      </vt:variant>
    </vt:vector>
  </HeadingPairs>
  <TitlesOfParts>
    <vt:vector size="21" baseType="lpstr">
      <vt:lpstr>Arial</vt:lpstr>
      <vt:lpstr>Calibri</vt:lpstr>
      <vt:lpstr>Calibri Light</vt:lpstr>
      <vt:lpstr>Office</vt:lpstr>
      <vt:lpstr>„Low replicability can support robust and efficient science“</vt:lpstr>
      <vt:lpstr>Worum geht es heute?</vt:lpstr>
      <vt:lpstr>Worum geht es heute?</vt:lpstr>
      <vt:lpstr>Wie die Replikationskrise begegnen?</vt:lpstr>
      <vt:lpstr>Wie entscheidet die wissenschaftliche Gemeinschaft was interessant ist?</vt:lpstr>
      <vt:lpstr>Simulation Explorative Forschung</vt:lpstr>
      <vt:lpstr>Simulation Explorative Forschung</vt:lpstr>
      <vt:lpstr>Simulation Explorative Forschung</vt:lpstr>
      <vt:lpstr>Explorative vs. Konfirmatorische Forschung</vt:lpstr>
      <vt:lpstr>Simulation Konfirmatorische Forschung</vt:lpstr>
      <vt:lpstr>Explorative vs. Konfirmatorische Forschung</vt:lpstr>
      <vt:lpstr>Explorative vs. Konfirmatorische Forschung</vt:lpstr>
      <vt:lpstr>Schlussfolgerung der Autoren</vt:lpstr>
      <vt:lpstr>Ein Gedankenspiel..</vt:lpstr>
      <vt:lpstr>Ein weiteres Gedankenspiel..</vt:lpstr>
      <vt:lpstr>Unberücksichtigte Endpunkte + Kritik</vt:lpstr>
      <vt:lpstr>Diskussionszeit!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Low replicability can support robust and efficient science</dc:title>
  <dc:creator>Miller, Robert</dc:creator>
  <cp:lastModifiedBy>Miller, Robert</cp:lastModifiedBy>
  <cp:revision>81</cp:revision>
  <dcterms:created xsi:type="dcterms:W3CDTF">2020-05-12T10:25:23Z</dcterms:created>
  <dcterms:modified xsi:type="dcterms:W3CDTF">2020-05-13T11:19:42Z</dcterms:modified>
</cp:coreProperties>
</file>